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Lst>
  <p:notesMasterIdLst>
    <p:notesMasterId r:id="rId40"/>
  </p:notesMasterIdLst>
  <p:handoutMasterIdLst>
    <p:handoutMasterId r:id="rId41"/>
  </p:handoutMasterIdLst>
  <p:sldIdLst>
    <p:sldId id="256" r:id="rId6"/>
    <p:sldId id="262" r:id="rId7"/>
    <p:sldId id="289" r:id="rId8"/>
    <p:sldId id="260" r:id="rId9"/>
    <p:sldId id="263" r:id="rId10"/>
    <p:sldId id="285" r:id="rId11"/>
    <p:sldId id="286" r:id="rId12"/>
    <p:sldId id="267" r:id="rId13"/>
    <p:sldId id="290" r:id="rId14"/>
    <p:sldId id="257" r:id="rId15"/>
    <p:sldId id="265" r:id="rId16"/>
    <p:sldId id="283" r:id="rId17"/>
    <p:sldId id="284" r:id="rId18"/>
    <p:sldId id="261" r:id="rId19"/>
    <p:sldId id="279" r:id="rId20"/>
    <p:sldId id="280" r:id="rId21"/>
    <p:sldId id="264" r:id="rId22"/>
    <p:sldId id="281" r:id="rId23"/>
    <p:sldId id="282" r:id="rId24"/>
    <p:sldId id="266" r:id="rId25"/>
    <p:sldId id="270" r:id="rId26"/>
    <p:sldId id="268" r:id="rId27"/>
    <p:sldId id="269" r:id="rId28"/>
    <p:sldId id="272" r:id="rId29"/>
    <p:sldId id="287" r:id="rId30"/>
    <p:sldId id="291" r:id="rId31"/>
    <p:sldId id="271" r:id="rId32"/>
    <p:sldId id="273" r:id="rId33"/>
    <p:sldId id="274" r:id="rId34"/>
    <p:sldId id="275" r:id="rId35"/>
    <p:sldId id="288" r:id="rId36"/>
    <p:sldId id="276" r:id="rId37"/>
    <p:sldId id="278" r:id="rId38"/>
    <p:sldId id="277"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4F54"/>
    <a:srgbClr val="CB333B"/>
    <a:srgbClr val="E28A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03" autoAdjust="0"/>
    <p:restoredTop sz="74908" autoAdjust="0"/>
  </p:normalViewPr>
  <p:slideViewPr>
    <p:cSldViewPr snapToGrid="0">
      <p:cViewPr varScale="1">
        <p:scale>
          <a:sx n="86" d="100"/>
          <a:sy n="86" d="100"/>
        </p:scale>
        <p:origin x="1344" y="9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5" d="100"/>
          <a:sy n="55" d="100"/>
        </p:scale>
        <p:origin x="2607" y="5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EA7E10A-3E3D-4470-BF20-9D55DDA20F0C}" type="datetimeFigureOut">
              <a:rPr lang="en-US" smtClean="0"/>
              <a:t>6/15/2017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0182C55-15AF-49F5-A064-4005222A80B9}" type="slidenum">
              <a:rPr lang="en-US" smtClean="0"/>
              <a:t>‹#›</a:t>
            </a:fld>
            <a:endParaRPr lang="en-US"/>
          </a:p>
        </p:txBody>
      </p:sp>
    </p:spTree>
    <p:extLst>
      <p:ext uri="{BB962C8B-B14F-4D97-AF65-F5344CB8AC3E}">
        <p14:creationId xmlns:p14="http://schemas.microsoft.com/office/powerpoint/2010/main" val="1233001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82C2CBC-7A62-44D0-AF7A-E8365D45C937}" type="datetimeFigureOut">
              <a:rPr lang="en-US" smtClean="0"/>
              <a:t>6/15/2017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456293E-5D04-468F-B063-174AA9699F93}" type="slidenum">
              <a:rPr lang="en-US" smtClean="0"/>
              <a:t>‹#›</a:t>
            </a:fld>
            <a:endParaRPr lang="en-US"/>
          </a:p>
        </p:txBody>
      </p:sp>
    </p:spTree>
    <p:extLst>
      <p:ext uri="{BB962C8B-B14F-4D97-AF65-F5344CB8AC3E}">
        <p14:creationId xmlns:p14="http://schemas.microsoft.com/office/powerpoint/2010/main" val="294024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56293E-5D04-468F-B063-174AA9699F93}" type="slidenum">
              <a:rPr lang="en-US" smtClean="0"/>
              <a:t>1</a:t>
            </a:fld>
            <a:endParaRPr lang="en-US"/>
          </a:p>
        </p:txBody>
      </p:sp>
    </p:spTree>
    <p:extLst>
      <p:ext uri="{BB962C8B-B14F-4D97-AF65-F5344CB8AC3E}">
        <p14:creationId xmlns:p14="http://schemas.microsoft.com/office/powerpoint/2010/main" val="20944513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56293E-5D04-468F-B063-174AA9699F93}" type="slidenum">
              <a:rPr lang="en-US" smtClean="0"/>
              <a:t>2</a:t>
            </a:fld>
            <a:endParaRPr lang="en-US"/>
          </a:p>
        </p:txBody>
      </p:sp>
    </p:spTree>
    <p:extLst>
      <p:ext uri="{BB962C8B-B14F-4D97-AF65-F5344CB8AC3E}">
        <p14:creationId xmlns:p14="http://schemas.microsoft.com/office/powerpoint/2010/main" val="416720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2009, the Foundation has focused on community leadership and investments on closing gaps and racial disparities that lock Minneapolis residents out of living wage jobs, make it difficult for people to participate in our democracy and speak up about issue that affect their lives and prevent children from having access to skilled caring adults outside of their family and gaining the skills they need to succeed in the 21</a:t>
            </a:r>
            <a:r>
              <a:rPr lang="en-US" baseline="30000" dirty="0"/>
              <a:t>st</a:t>
            </a:r>
            <a:r>
              <a:rPr lang="en-US" dirty="0"/>
              <a:t> century. </a:t>
            </a:r>
          </a:p>
          <a:p>
            <a:endParaRPr lang="en-US" dirty="0"/>
          </a:p>
          <a:p>
            <a:r>
              <a:rPr lang="en-US" dirty="0"/>
              <a:t>Our competitive grants program strives to be responsive to the needs of the community and increase social, racial, and economic equity with a goal of creating </a:t>
            </a:r>
            <a:r>
              <a:rPr lang="en-US" dirty="0" err="1"/>
              <a:t>OneMinneapolis</a:t>
            </a:r>
            <a:r>
              <a:rPr lang="en-US" dirty="0"/>
              <a:t>. The Foundation supports high-performing nonprofit organizations that primarily serve Minneapolis residents, and we look for innovative projects with systems-changing potential.</a:t>
            </a:r>
          </a:p>
          <a:p>
            <a:endParaRPr lang="en-US" dirty="0"/>
          </a:p>
          <a:p>
            <a:r>
              <a:rPr lang="en-US" dirty="0"/>
              <a:t>We seek to support organizations capable of achieving significant impact in our community, as measured by the </a:t>
            </a:r>
            <a:r>
              <a:rPr lang="en-US" dirty="0" err="1"/>
              <a:t>OneMinneapolis</a:t>
            </a:r>
            <a:r>
              <a:rPr lang="en-US" dirty="0"/>
              <a:t> indicators outlined in the One Minneapolis Report and our Strategic Framework. These two documents are available on our website along with our Grant Guidelines. I will include links to all three documents at the end of this presentation.</a:t>
            </a:r>
          </a:p>
          <a:p>
            <a:endParaRPr lang="en-US" dirty="0"/>
          </a:p>
          <a:p>
            <a:r>
              <a:rPr lang="en-US" dirty="0"/>
              <a:t>Accordingly, we invest the majority of competitive grant resources in proven or promising organizations and initiatives that seek to deepen their impact or bring their work to scale and are significantly aligned with our vision in these </a:t>
            </a:r>
            <a:r>
              <a:rPr lang="en-US" b="1" dirty="0"/>
              <a:t>three focus areas: Civic Engagement, Economic Vitality and Education.</a:t>
            </a:r>
            <a:endParaRPr lang="en-US" dirty="0"/>
          </a:p>
          <a:p>
            <a:endParaRPr lang="en-US" dirty="0"/>
          </a:p>
        </p:txBody>
      </p:sp>
      <p:sp>
        <p:nvSpPr>
          <p:cNvPr id="4" name="Slide Number Placeholder 3"/>
          <p:cNvSpPr>
            <a:spLocks noGrp="1"/>
          </p:cNvSpPr>
          <p:nvPr>
            <p:ph type="sldNum" sz="quarter" idx="10"/>
          </p:nvPr>
        </p:nvSpPr>
        <p:spPr/>
        <p:txBody>
          <a:bodyPr/>
          <a:lstStyle/>
          <a:p>
            <a:fld id="{B456293E-5D04-468F-B063-174AA9699F93}" type="slidenum">
              <a:rPr lang="en-US" smtClean="0"/>
              <a:t>5</a:t>
            </a:fld>
            <a:endParaRPr lang="en-US"/>
          </a:p>
        </p:txBody>
      </p:sp>
    </p:spTree>
    <p:extLst>
      <p:ext uri="{BB962C8B-B14F-4D97-AF65-F5344CB8AC3E}">
        <p14:creationId xmlns:p14="http://schemas.microsoft.com/office/powerpoint/2010/main" val="651856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2009, the Foundation has focused on community leadership and investments on closing gaps and racial disparities that lock Minneapolis residents out of living wage jobs, make it difficult for people to participate in our democracy and speak up about issue that affect their lives and prevent children from having access to skilled caring adults outside of their family and gaining the skills they need to succeed in the 21</a:t>
            </a:r>
            <a:r>
              <a:rPr lang="en-US" baseline="30000" dirty="0"/>
              <a:t>st</a:t>
            </a:r>
            <a:r>
              <a:rPr lang="en-US" dirty="0"/>
              <a:t> century. </a:t>
            </a:r>
          </a:p>
          <a:p>
            <a:endParaRPr lang="en-US" dirty="0"/>
          </a:p>
          <a:p>
            <a:r>
              <a:rPr lang="en-US" dirty="0"/>
              <a:t>Our competitive grants program strives to be responsive to the needs of the community and increase social, racial, and economic equity with a goal of creating </a:t>
            </a:r>
            <a:r>
              <a:rPr lang="en-US" dirty="0" err="1"/>
              <a:t>OneMinneapolis</a:t>
            </a:r>
            <a:r>
              <a:rPr lang="en-US" dirty="0"/>
              <a:t>. The Foundation supports high-performing nonprofit organizations that primarily serve Minneapolis residents, and we look for innovative projects with systems-changing potential.</a:t>
            </a:r>
          </a:p>
          <a:p>
            <a:endParaRPr lang="en-US" dirty="0"/>
          </a:p>
          <a:p>
            <a:r>
              <a:rPr lang="en-US" dirty="0"/>
              <a:t>We seek to support organizations capable of achieving significant impact in our community, as measured by the </a:t>
            </a:r>
            <a:r>
              <a:rPr lang="en-US" dirty="0" err="1"/>
              <a:t>OneMinneapolis</a:t>
            </a:r>
            <a:r>
              <a:rPr lang="en-US" dirty="0"/>
              <a:t> indicators outlined in the One Minneapolis Report and our Strategic Framework. These two documents are available on our website along with our Grant Guidelines. I will include links to all three documents at the end of this presentation.</a:t>
            </a:r>
          </a:p>
          <a:p>
            <a:endParaRPr lang="en-US" dirty="0"/>
          </a:p>
          <a:p>
            <a:r>
              <a:rPr lang="en-US" dirty="0"/>
              <a:t>Accordingly, we invest the majority of competitive grant resources in proven or promising organizations and initiatives that seek to deepen their impact or bring their work to scale and are significantly aligned with our vision in these </a:t>
            </a:r>
            <a:r>
              <a:rPr lang="en-US" b="1" dirty="0"/>
              <a:t>three focus areas: Civic Engagement, Economic Vitality and Education.</a:t>
            </a:r>
            <a:endParaRPr lang="en-US" dirty="0"/>
          </a:p>
          <a:p>
            <a:endParaRPr lang="en-US" dirty="0"/>
          </a:p>
        </p:txBody>
      </p:sp>
      <p:sp>
        <p:nvSpPr>
          <p:cNvPr id="4" name="Slide Number Placeholder 3"/>
          <p:cNvSpPr>
            <a:spLocks noGrp="1"/>
          </p:cNvSpPr>
          <p:nvPr>
            <p:ph type="sldNum" sz="quarter" idx="10"/>
          </p:nvPr>
        </p:nvSpPr>
        <p:spPr/>
        <p:txBody>
          <a:bodyPr/>
          <a:lstStyle/>
          <a:p>
            <a:fld id="{B456293E-5D04-468F-B063-174AA9699F93}" type="slidenum">
              <a:rPr lang="en-US" smtClean="0"/>
              <a:t>6</a:t>
            </a:fld>
            <a:endParaRPr lang="en-US"/>
          </a:p>
        </p:txBody>
      </p:sp>
    </p:spTree>
    <p:extLst>
      <p:ext uri="{BB962C8B-B14F-4D97-AF65-F5344CB8AC3E}">
        <p14:creationId xmlns:p14="http://schemas.microsoft.com/office/powerpoint/2010/main" val="3357147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2009, the Foundation has focused on community leadership and investments on closing gaps and racial disparities that lock Minneapolis residents out of living wage jobs, make it difficult for people to participate in our democracy and speak up about issue that affect their lives and prevent children from having access to skilled caring adults outside of their family and gaining the skills they need to succeed in the 21</a:t>
            </a:r>
            <a:r>
              <a:rPr lang="en-US" baseline="30000" dirty="0"/>
              <a:t>st</a:t>
            </a:r>
            <a:r>
              <a:rPr lang="en-US" dirty="0"/>
              <a:t> century. </a:t>
            </a:r>
          </a:p>
          <a:p>
            <a:endParaRPr lang="en-US" dirty="0"/>
          </a:p>
          <a:p>
            <a:r>
              <a:rPr lang="en-US" dirty="0"/>
              <a:t>Our competitive grants program strives to be responsive to the needs of the community and increase social, racial, and economic equity with a goal of creating </a:t>
            </a:r>
            <a:r>
              <a:rPr lang="en-US" dirty="0" err="1"/>
              <a:t>OneMinneapolis</a:t>
            </a:r>
            <a:r>
              <a:rPr lang="en-US" dirty="0"/>
              <a:t>. The Foundation supports high-performing nonprofit organizations that primarily serve Minneapolis residents, and we look for innovative projects with systems-changing potential.</a:t>
            </a:r>
          </a:p>
          <a:p>
            <a:endParaRPr lang="en-US" dirty="0"/>
          </a:p>
          <a:p>
            <a:r>
              <a:rPr lang="en-US" dirty="0"/>
              <a:t>We seek to support organizations capable of achieving significant impact in our community, as measured by the </a:t>
            </a:r>
            <a:r>
              <a:rPr lang="en-US" dirty="0" err="1"/>
              <a:t>OneMinneapolis</a:t>
            </a:r>
            <a:r>
              <a:rPr lang="en-US" dirty="0"/>
              <a:t> indicators outlined in the One Minneapolis Report and our Strategic Framework. These two documents are available on our website along with our Grant Guidelines. I will include links to all three documents at the end of this presentation.</a:t>
            </a:r>
          </a:p>
          <a:p>
            <a:endParaRPr lang="en-US" dirty="0"/>
          </a:p>
          <a:p>
            <a:r>
              <a:rPr lang="en-US" dirty="0"/>
              <a:t>Accordingly, we invest the majority of competitive grant resources in proven or promising organizations and initiatives that seek to deepen their impact or bring their work to scale and are significantly aligned with our vision in these </a:t>
            </a:r>
            <a:r>
              <a:rPr lang="en-US" b="1" dirty="0"/>
              <a:t>three focus areas: Civic Engagement, Economic Vitality and Education.</a:t>
            </a:r>
            <a:endParaRPr lang="en-US" dirty="0"/>
          </a:p>
          <a:p>
            <a:endParaRPr lang="en-US" dirty="0"/>
          </a:p>
        </p:txBody>
      </p:sp>
      <p:sp>
        <p:nvSpPr>
          <p:cNvPr id="4" name="Slide Number Placeholder 3"/>
          <p:cNvSpPr>
            <a:spLocks noGrp="1"/>
          </p:cNvSpPr>
          <p:nvPr>
            <p:ph type="sldNum" sz="quarter" idx="10"/>
          </p:nvPr>
        </p:nvSpPr>
        <p:spPr/>
        <p:txBody>
          <a:bodyPr/>
          <a:lstStyle/>
          <a:p>
            <a:fld id="{B456293E-5D04-468F-B063-174AA9699F93}" type="slidenum">
              <a:rPr lang="en-US" smtClean="0"/>
              <a:t>7</a:t>
            </a:fld>
            <a:endParaRPr lang="en-US"/>
          </a:p>
        </p:txBody>
      </p:sp>
    </p:spTree>
    <p:extLst>
      <p:ext uri="{BB962C8B-B14F-4D97-AF65-F5344CB8AC3E}">
        <p14:creationId xmlns:p14="http://schemas.microsoft.com/office/powerpoint/2010/main" val="757387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456293E-5D04-468F-B063-174AA9699F93}" type="slidenum">
              <a:rPr lang="en-US" smtClean="0"/>
              <a:t>34</a:t>
            </a:fld>
            <a:endParaRPr lang="en-US"/>
          </a:p>
        </p:txBody>
      </p:sp>
    </p:spTree>
    <p:extLst>
      <p:ext uri="{BB962C8B-B14F-4D97-AF65-F5344CB8AC3E}">
        <p14:creationId xmlns:p14="http://schemas.microsoft.com/office/powerpoint/2010/main" val="32588550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AB158F-5599-4B60-87BC-0A8108C3B0D2}" type="slidenum">
              <a:rPr lang="en-US" smtClean="0"/>
              <a:t>‹#›</a:t>
            </a:fld>
            <a:endParaRPr lang="en-US" dirty="0"/>
          </a:p>
        </p:txBody>
      </p:sp>
      <p:sp>
        <p:nvSpPr>
          <p:cNvPr id="2" name="Rectangle 1"/>
          <p:cNvSpPr/>
          <p:nvPr userDrawn="1"/>
        </p:nvSpPr>
        <p:spPr>
          <a:xfrm>
            <a:off x="0" y="0"/>
            <a:ext cx="12192000" cy="6858000"/>
          </a:xfrm>
          <a:prstGeom prst="rect">
            <a:avLst/>
          </a:prstGeom>
          <a:solidFill>
            <a:srgbClr val="CB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r="49218" b="18402"/>
          <a:stretch/>
        </p:blipFill>
        <p:spPr>
          <a:xfrm>
            <a:off x="1140435" y="2073895"/>
            <a:ext cx="11051565" cy="4784105"/>
          </a:xfrm>
          <a:prstGeom prst="rect">
            <a:avLst/>
          </a:prstGeom>
        </p:spPr>
      </p:pic>
      <p:sp>
        <p:nvSpPr>
          <p:cNvPr id="5" name="Title 1"/>
          <p:cNvSpPr>
            <a:spLocks noGrp="1"/>
          </p:cNvSpPr>
          <p:nvPr>
            <p:ph type="title" hasCustomPrompt="1"/>
          </p:nvPr>
        </p:nvSpPr>
        <p:spPr>
          <a:xfrm>
            <a:off x="838200" y="864744"/>
            <a:ext cx="6505280" cy="3433990"/>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4800" b="1">
                <a:solidFill>
                  <a:schemeClr val="bg1"/>
                </a:solidFill>
                <a:latin typeface="Frutiger LT Std 55 Roman" panose="020B0602020204020204" pitchFamily="34" charset="0"/>
              </a:defRPr>
            </a:lvl1pPr>
          </a:lstStyle>
          <a:p>
            <a:r>
              <a:rPr lang="en-US" dirty="0"/>
              <a:t>TITLE SLIDE</a:t>
            </a:r>
            <a:br>
              <a:rPr lang="en-US" dirty="0"/>
            </a:br>
            <a:r>
              <a:rPr lang="en-US" sz="3200" b="0" dirty="0">
                <a:latin typeface="Frutiger LT Std 45 Light" panose="020B0402020204020204" pitchFamily="34" charset="0"/>
              </a:rPr>
              <a:t>Title Subhead</a:t>
            </a:r>
            <a:br>
              <a:rPr lang="en-US" sz="3200" b="0" dirty="0">
                <a:latin typeface="Frutiger LT Std 45 Light" panose="020B0402020204020204" pitchFamily="34" charset="0"/>
              </a:rPr>
            </a:b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4421284"/>
            <a:ext cx="2102963" cy="546642"/>
          </a:xfrm>
          <a:prstGeom prst="rect">
            <a:avLst/>
          </a:prstGeom>
        </p:spPr>
      </p:pic>
    </p:spTree>
    <p:extLst>
      <p:ext uri="{BB962C8B-B14F-4D97-AF65-F5344CB8AC3E}">
        <p14:creationId xmlns:p14="http://schemas.microsoft.com/office/powerpoint/2010/main" val="2239496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CB333B"/>
                </a:solidFill>
                <a:latin typeface="Frutiger LT Std 45 Light" panose="020B040202020402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4B4F54"/>
                </a:solidFill>
                <a:latin typeface="Frutiger LT Std 45 Light" panose="020B0402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3415764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AB158F-5599-4B60-87BC-0A8108C3B0D2}" type="slidenum">
              <a:rPr lang="en-US" smtClean="0"/>
              <a:t>‹#›</a:t>
            </a:fld>
            <a:endParaRPr lang="en-US" dirty="0"/>
          </a:p>
        </p:txBody>
      </p:sp>
      <p:sp>
        <p:nvSpPr>
          <p:cNvPr id="2" name="Rectangle 1"/>
          <p:cNvSpPr/>
          <p:nvPr userDrawn="1"/>
        </p:nvSpPr>
        <p:spPr>
          <a:xfrm>
            <a:off x="0" y="0"/>
            <a:ext cx="12192000" cy="6858000"/>
          </a:xfrm>
          <a:prstGeom prst="rect">
            <a:avLst/>
          </a:prstGeom>
          <a:solidFill>
            <a:srgbClr val="CB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r="49218" b="18402"/>
          <a:stretch/>
        </p:blipFill>
        <p:spPr>
          <a:xfrm>
            <a:off x="1140435" y="2073895"/>
            <a:ext cx="11051565" cy="4784105"/>
          </a:xfrm>
          <a:prstGeom prst="rect">
            <a:avLst/>
          </a:prstGeom>
        </p:spPr>
      </p:pic>
      <p:sp>
        <p:nvSpPr>
          <p:cNvPr id="8" name="Title 1"/>
          <p:cNvSpPr>
            <a:spLocks noGrp="1"/>
          </p:cNvSpPr>
          <p:nvPr>
            <p:ph type="title" hasCustomPrompt="1"/>
          </p:nvPr>
        </p:nvSpPr>
        <p:spPr>
          <a:xfrm>
            <a:off x="838200" y="864744"/>
            <a:ext cx="6505280" cy="3433990"/>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4800" b="1">
                <a:solidFill>
                  <a:schemeClr val="bg1"/>
                </a:solidFill>
                <a:latin typeface="Frutiger LT Std 55 Roman" panose="020B0602020204020204" pitchFamily="34" charset="0"/>
              </a:defRPr>
            </a:lvl1pPr>
          </a:lstStyle>
          <a:p>
            <a:r>
              <a:rPr lang="en-US" dirty="0"/>
              <a:t>TITLE SLIDE</a:t>
            </a:r>
            <a:br>
              <a:rPr lang="en-US" dirty="0"/>
            </a:br>
            <a:r>
              <a:rPr lang="en-US" sz="3200" b="0" dirty="0">
                <a:latin typeface="Frutiger LT Std 45 Light" panose="020B0402020204020204" pitchFamily="34" charset="0"/>
              </a:rPr>
              <a:t>Title Subhead</a:t>
            </a:r>
            <a:br>
              <a:rPr lang="en-US" sz="3200" b="0" dirty="0">
                <a:latin typeface="Frutiger LT Std 45 Light" panose="020B0402020204020204" pitchFamily="34" charset="0"/>
              </a:rPr>
            </a:br>
            <a:endParaRPr lang="en-US" dirty="0"/>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8200" y="4421284"/>
            <a:ext cx="2102963" cy="546642"/>
          </a:xfrm>
          <a:prstGeom prst="rect">
            <a:avLst/>
          </a:prstGeom>
        </p:spPr>
      </p:pic>
    </p:spTree>
    <p:extLst>
      <p:ext uri="{BB962C8B-B14F-4D97-AF65-F5344CB8AC3E}">
        <p14:creationId xmlns:p14="http://schemas.microsoft.com/office/powerpoint/2010/main" val="3150784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b="1">
                <a:solidFill>
                  <a:srgbClr val="CB333B"/>
                </a:solidFill>
                <a:latin typeface="Frutiger LT Std 45 Light" panose="020B0402020204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1">
                <a:solidFill>
                  <a:srgbClr val="4B4F54"/>
                </a:solidFill>
                <a:latin typeface="Frutiger LT Std 45 Light" panose="020B0402020204020204" pitchFamily="34" charset="0"/>
              </a:defRPr>
            </a:lvl1pPr>
            <a:lvl2pPr>
              <a:defRPr>
                <a:solidFill>
                  <a:srgbClr val="4B4F54"/>
                </a:solidFill>
                <a:latin typeface="Frutiger LT Std 45 Light" panose="020B0402020204020204" pitchFamily="34" charset="0"/>
              </a:defRPr>
            </a:lvl2pPr>
            <a:lvl3pPr>
              <a:defRPr>
                <a:solidFill>
                  <a:srgbClr val="4B4F54"/>
                </a:solidFill>
                <a:latin typeface="Frutiger LT Std 45 Light" panose="020B0402020204020204" pitchFamily="34" charset="0"/>
              </a:defRPr>
            </a:lvl3pPr>
            <a:lvl4pPr>
              <a:defRPr>
                <a:solidFill>
                  <a:srgbClr val="4B4F54"/>
                </a:solidFill>
                <a:latin typeface="Frutiger LT Std 45 Light" panose="020B0402020204020204" pitchFamily="34" charset="0"/>
              </a:defRPr>
            </a:lvl4pPr>
            <a:lvl5pPr>
              <a:defRPr>
                <a:solidFill>
                  <a:srgbClr val="4B4F54"/>
                </a:solidFill>
                <a:latin typeface="Frutiger LT Std 45 Light" panose="020B0402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559853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b="1">
                <a:solidFill>
                  <a:srgbClr val="CB333B"/>
                </a:solidFill>
                <a:latin typeface="Frutiger LT Std 45 Light" panose="020B0402020204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rgbClr val="4B4F54"/>
                </a:solidFill>
                <a:latin typeface="Frutiger LT Std 45 Light" panose="020B0402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36973942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b="1">
                <a:solidFill>
                  <a:srgbClr val="CB333B"/>
                </a:solidFill>
                <a:latin typeface="Frutiger LT Std 45 Light" panose="020B0402020204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sz="2400" b="1">
                <a:solidFill>
                  <a:srgbClr val="4B4F54"/>
                </a:solidFill>
                <a:latin typeface="Frutiger LT Std 45 Light" panose="020B0402020204020204" pitchFamily="34" charset="0"/>
              </a:defRPr>
            </a:lvl1pPr>
            <a:lvl2pPr>
              <a:defRPr>
                <a:solidFill>
                  <a:srgbClr val="4B4F54"/>
                </a:solidFill>
                <a:latin typeface="Frutiger LT Std 45 Light" panose="020B0402020204020204" pitchFamily="34" charset="0"/>
              </a:defRPr>
            </a:lvl2pPr>
            <a:lvl3pPr>
              <a:defRPr>
                <a:solidFill>
                  <a:srgbClr val="4B4F54"/>
                </a:solidFill>
                <a:latin typeface="Frutiger LT Std 45 Light" panose="020B0402020204020204" pitchFamily="34" charset="0"/>
              </a:defRPr>
            </a:lvl3pPr>
            <a:lvl4pPr>
              <a:defRPr>
                <a:solidFill>
                  <a:srgbClr val="4B4F54"/>
                </a:solidFill>
                <a:latin typeface="Frutiger LT Std 45 Light" panose="020B0402020204020204" pitchFamily="34" charset="0"/>
              </a:defRPr>
            </a:lvl4pPr>
            <a:lvl5pPr>
              <a:defRPr>
                <a:solidFill>
                  <a:srgbClr val="4B4F54"/>
                </a:solidFill>
                <a:latin typeface="Frutiger LT Std 45 Light" panose="020B0402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98AB158F-5599-4B60-87BC-0A8108C3B0D2}" type="slidenum">
              <a:rPr lang="en-US" smtClean="0"/>
              <a:t>‹#›</a:t>
            </a:fld>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sz="2400" b="1">
                <a:solidFill>
                  <a:srgbClr val="4B4F54"/>
                </a:solidFill>
                <a:latin typeface="Frutiger LT Std 45 Light" panose="020B0402020204020204" pitchFamily="34" charset="0"/>
              </a:defRPr>
            </a:lvl1pPr>
            <a:lvl2pPr>
              <a:defRPr>
                <a:solidFill>
                  <a:srgbClr val="4B4F54"/>
                </a:solidFill>
                <a:latin typeface="Frutiger LT Std 45 Light" panose="020B0402020204020204" pitchFamily="34" charset="0"/>
              </a:defRPr>
            </a:lvl2pPr>
            <a:lvl3pPr>
              <a:defRPr>
                <a:solidFill>
                  <a:srgbClr val="4B4F54"/>
                </a:solidFill>
                <a:latin typeface="Frutiger LT Std 45 Light" panose="020B0402020204020204" pitchFamily="34" charset="0"/>
              </a:defRPr>
            </a:lvl3pPr>
            <a:lvl4pPr>
              <a:defRPr>
                <a:solidFill>
                  <a:srgbClr val="4B4F54"/>
                </a:solidFill>
                <a:latin typeface="Frutiger LT Std 45 Light" panose="020B0402020204020204" pitchFamily="34" charset="0"/>
              </a:defRPr>
            </a:lvl4pPr>
            <a:lvl5pPr>
              <a:defRPr>
                <a:solidFill>
                  <a:srgbClr val="4B4F54"/>
                </a:solidFill>
                <a:latin typeface="Frutiger LT Std 45 Light" panose="020B0402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9313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b="1">
                <a:solidFill>
                  <a:srgbClr val="CB333B"/>
                </a:solidFill>
                <a:latin typeface="Frutiger LT Std 45 Light" panose="020B0402020204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4B4F54"/>
                </a:solidFill>
                <a:latin typeface="Frutiger LT Std 45 Light" panose="020B0402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solidFill>
                  <a:srgbClr val="4B4F54"/>
                </a:solidFill>
                <a:latin typeface="Frutiger LT Std 45 Light" panose="020B0402020204020204" pitchFamily="34" charset="0"/>
              </a:defRPr>
            </a:lvl1pPr>
            <a:lvl2pPr>
              <a:defRPr>
                <a:solidFill>
                  <a:srgbClr val="4B4F54"/>
                </a:solidFill>
                <a:latin typeface="Frutiger LT Std 45 Light" panose="020B0402020204020204" pitchFamily="34" charset="0"/>
              </a:defRPr>
            </a:lvl2pPr>
            <a:lvl3pPr>
              <a:defRPr>
                <a:solidFill>
                  <a:srgbClr val="4B4F54"/>
                </a:solidFill>
                <a:latin typeface="Frutiger LT Std 45 Light" panose="020B0402020204020204" pitchFamily="34" charset="0"/>
              </a:defRPr>
            </a:lvl3pPr>
            <a:lvl4pPr>
              <a:defRPr>
                <a:solidFill>
                  <a:srgbClr val="4B4F54"/>
                </a:solidFill>
                <a:latin typeface="Frutiger LT Std 45 Light" panose="020B0402020204020204" pitchFamily="34" charset="0"/>
              </a:defRPr>
            </a:lvl4pPr>
            <a:lvl5pPr>
              <a:defRPr>
                <a:solidFill>
                  <a:srgbClr val="4B4F54"/>
                </a:solidFill>
                <a:latin typeface="Frutiger LT Std 45 Light" panose="020B0402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4B4F54"/>
                </a:solidFill>
                <a:latin typeface="Frutiger LT Std 45 Light" panose="020B0402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solidFill>
                  <a:srgbClr val="4B4F54"/>
                </a:solidFill>
                <a:latin typeface="Frutiger LT Std 45 Light" panose="020B0402020204020204" pitchFamily="34" charset="0"/>
              </a:defRPr>
            </a:lvl1pPr>
            <a:lvl2pPr>
              <a:defRPr>
                <a:solidFill>
                  <a:srgbClr val="4B4F54"/>
                </a:solidFill>
                <a:latin typeface="Frutiger LT Std 45 Light" panose="020B0402020204020204" pitchFamily="34" charset="0"/>
              </a:defRPr>
            </a:lvl2pPr>
            <a:lvl3pPr>
              <a:defRPr>
                <a:solidFill>
                  <a:srgbClr val="4B4F54"/>
                </a:solidFill>
                <a:latin typeface="Frutiger LT Std 45 Light" panose="020B0402020204020204" pitchFamily="34" charset="0"/>
              </a:defRPr>
            </a:lvl3pPr>
            <a:lvl4pPr>
              <a:defRPr>
                <a:solidFill>
                  <a:srgbClr val="4B4F54"/>
                </a:solidFill>
                <a:latin typeface="Frutiger LT Std 45 Light" panose="020B0402020204020204" pitchFamily="34" charset="0"/>
              </a:defRPr>
            </a:lvl4pPr>
            <a:lvl5pPr>
              <a:defRPr>
                <a:solidFill>
                  <a:srgbClr val="4B4F54"/>
                </a:solidFill>
                <a:latin typeface="Frutiger LT Std 45 Light" panose="020B0402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820762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b="1">
                <a:solidFill>
                  <a:srgbClr val="CB333B"/>
                </a:solidFill>
                <a:latin typeface="Frutiger LT Std 45 Light" panose="020B0402020204020204" pitchFamily="34" charset="0"/>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1453649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1901456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4B4F54"/>
                </a:solidFill>
                <a:latin typeface="Frutiger LT Std 45 Light" panose="020B0402020204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b="1">
                <a:solidFill>
                  <a:srgbClr val="CB333B"/>
                </a:solidFill>
                <a:latin typeface="Frutiger LT Std 45 Light" panose="020B0402020204020204" pitchFamily="34" charset="0"/>
              </a:defRPr>
            </a:lvl1pPr>
            <a:lvl2pPr>
              <a:defRPr sz="2800" b="1">
                <a:solidFill>
                  <a:srgbClr val="CB333B"/>
                </a:solidFill>
                <a:latin typeface="Frutiger LT Std 45 Light" panose="020B0402020204020204" pitchFamily="34" charset="0"/>
              </a:defRPr>
            </a:lvl2pPr>
            <a:lvl3pPr>
              <a:defRPr sz="2400" b="1">
                <a:solidFill>
                  <a:srgbClr val="CB333B"/>
                </a:solidFill>
                <a:latin typeface="Frutiger LT Std 45 Light" panose="020B0402020204020204" pitchFamily="34" charset="0"/>
              </a:defRPr>
            </a:lvl3pPr>
            <a:lvl4pPr>
              <a:defRPr sz="2000" b="1">
                <a:solidFill>
                  <a:srgbClr val="CB333B"/>
                </a:solidFill>
                <a:latin typeface="Frutiger LT Std 45 Light" panose="020B0402020204020204" pitchFamily="34" charset="0"/>
              </a:defRPr>
            </a:lvl4pPr>
            <a:lvl5pPr>
              <a:defRPr sz="2000" b="1">
                <a:solidFill>
                  <a:srgbClr val="CB333B"/>
                </a:solidFill>
                <a:latin typeface="Frutiger LT Std 45 Light" panose="020B0402020204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4B4F54"/>
                </a:solidFill>
                <a:latin typeface="Frutiger LT Std 45 Light" panose="020B0402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3729094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CB333B"/>
                </a:solidFill>
                <a:latin typeface="Frutiger LT Std 45 Light" panose="020B0402020204020204" pitchFamily="34"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4B4F54"/>
                </a:solidFill>
                <a:latin typeface="Frutiger LT Std 45 Light" panose="020B0402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1802382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1787089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b="1">
                <a:solidFill>
                  <a:srgbClr val="CB333B"/>
                </a:solidFill>
                <a:latin typeface="Frutiger LT Std 45 Light" panose="020B0402020204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b="1">
                <a:solidFill>
                  <a:srgbClr val="4B4F54"/>
                </a:solidFill>
                <a:latin typeface="Frutiger LT Std 45 Light" panose="020B0402020204020204" pitchFamily="34" charset="0"/>
              </a:defRPr>
            </a:lvl1pPr>
            <a:lvl2pPr>
              <a:defRPr>
                <a:solidFill>
                  <a:srgbClr val="4B4F54"/>
                </a:solidFill>
                <a:latin typeface="Frutiger LT Std 45 Light" panose="020B0402020204020204" pitchFamily="34" charset="0"/>
              </a:defRPr>
            </a:lvl2pPr>
            <a:lvl3pPr>
              <a:defRPr>
                <a:solidFill>
                  <a:srgbClr val="4B4F54"/>
                </a:solidFill>
                <a:latin typeface="Frutiger LT Std 45 Light" panose="020B0402020204020204" pitchFamily="34" charset="0"/>
              </a:defRPr>
            </a:lvl3pPr>
            <a:lvl4pPr>
              <a:defRPr>
                <a:solidFill>
                  <a:srgbClr val="4B4F54"/>
                </a:solidFill>
                <a:latin typeface="Frutiger LT Std 45 Light" panose="020B0402020204020204" pitchFamily="34" charset="0"/>
              </a:defRPr>
            </a:lvl4pPr>
            <a:lvl5pPr>
              <a:defRPr>
                <a:solidFill>
                  <a:srgbClr val="4B4F54"/>
                </a:solidFill>
                <a:latin typeface="Frutiger LT Std 45 Light" panose="020B0402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415873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b="1">
                <a:solidFill>
                  <a:srgbClr val="CB333B"/>
                </a:solidFill>
                <a:latin typeface="Frutiger LT Std 45 Light" panose="020B0402020204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rgbClr val="4B4F54"/>
                </a:solidFill>
                <a:latin typeface="Frutiger LT Std 45 Light" panose="020B04020202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Slide Number Placeholder 5"/>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3425089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b="1">
                <a:solidFill>
                  <a:srgbClr val="CB333B"/>
                </a:solidFill>
                <a:latin typeface="Frutiger LT Std 45 Light" panose="020B0402020204020204" pitchFamily="34"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sz="2400" b="1">
                <a:solidFill>
                  <a:srgbClr val="4B4F54"/>
                </a:solidFill>
                <a:latin typeface="Frutiger LT Std 45 Light" panose="020B0402020204020204" pitchFamily="34" charset="0"/>
              </a:defRPr>
            </a:lvl1pPr>
            <a:lvl2pPr>
              <a:defRPr>
                <a:solidFill>
                  <a:srgbClr val="4B4F54"/>
                </a:solidFill>
                <a:latin typeface="Frutiger LT Std 45 Light" panose="020B0402020204020204" pitchFamily="34" charset="0"/>
              </a:defRPr>
            </a:lvl2pPr>
            <a:lvl3pPr>
              <a:defRPr>
                <a:solidFill>
                  <a:srgbClr val="4B4F54"/>
                </a:solidFill>
                <a:latin typeface="Frutiger LT Std 45 Light" panose="020B0402020204020204" pitchFamily="34" charset="0"/>
              </a:defRPr>
            </a:lvl3pPr>
            <a:lvl4pPr>
              <a:defRPr>
                <a:solidFill>
                  <a:srgbClr val="4B4F54"/>
                </a:solidFill>
                <a:latin typeface="Frutiger LT Std 45 Light" panose="020B0402020204020204" pitchFamily="34" charset="0"/>
              </a:defRPr>
            </a:lvl4pPr>
            <a:lvl5pPr>
              <a:defRPr>
                <a:solidFill>
                  <a:srgbClr val="4B4F54"/>
                </a:solidFill>
                <a:latin typeface="Frutiger LT Std 45 Light" panose="020B0402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98AB158F-5599-4B60-87BC-0A8108C3B0D2}" type="slidenum">
              <a:rPr lang="en-US" smtClean="0"/>
              <a:t>‹#›</a:t>
            </a:fld>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sz="2400" b="1">
                <a:solidFill>
                  <a:srgbClr val="4B4F54"/>
                </a:solidFill>
                <a:latin typeface="Frutiger LT Std 45 Light" panose="020B0402020204020204" pitchFamily="34" charset="0"/>
              </a:defRPr>
            </a:lvl1pPr>
            <a:lvl2pPr>
              <a:defRPr>
                <a:solidFill>
                  <a:srgbClr val="4B4F54"/>
                </a:solidFill>
                <a:latin typeface="Frutiger LT Std 45 Light" panose="020B0402020204020204" pitchFamily="34" charset="0"/>
              </a:defRPr>
            </a:lvl2pPr>
            <a:lvl3pPr>
              <a:defRPr>
                <a:solidFill>
                  <a:srgbClr val="4B4F54"/>
                </a:solidFill>
                <a:latin typeface="Frutiger LT Std 45 Light" panose="020B0402020204020204" pitchFamily="34" charset="0"/>
              </a:defRPr>
            </a:lvl3pPr>
            <a:lvl4pPr>
              <a:defRPr>
                <a:solidFill>
                  <a:srgbClr val="4B4F54"/>
                </a:solidFill>
                <a:latin typeface="Frutiger LT Std 45 Light" panose="020B0402020204020204" pitchFamily="34" charset="0"/>
              </a:defRPr>
            </a:lvl4pPr>
            <a:lvl5pPr>
              <a:defRPr>
                <a:solidFill>
                  <a:srgbClr val="4B4F54"/>
                </a:solidFill>
                <a:latin typeface="Frutiger LT Std 45 Light" panose="020B0402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331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sz="3600" b="1">
                <a:solidFill>
                  <a:srgbClr val="CB333B"/>
                </a:solidFill>
                <a:latin typeface="Frutiger LT Std 45 Light" panose="020B0402020204020204" pitchFamily="34"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4B4F54"/>
                </a:solidFill>
                <a:latin typeface="Frutiger LT Std 45 Light" panose="020B0402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solidFill>
                  <a:srgbClr val="4B4F54"/>
                </a:solidFill>
                <a:latin typeface="Frutiger LT Std 45 Light" panose="020B0402020204020204" pitchFamily="34" charset="0"/>
              </a:defRPr>
            </a:lvl1pPr>
            <a:lvl2pPr>
              <a:defRPr>
                <a:solidFill>
                  <a:srgbClr val="4B4F54"/>
                </a:solidFill>
                <a:latin typeface="Frutiger LT Std 45 Light" panose="020B0402020204020204" pitchFamily="34" charset="0"/>
              </a:defRPr>
            </a:lvl2pPr>
            <a:lvl3pPr>
              <a:defRPr>
                <a:solidFill>
                  <a:srgbClr val="4B4F54"/>
                </a:solidFill>
                <a:latin typeface="Frutiger LT Std 45 Light" panose="020B0402020204020204" pitchFamily="34" charset="0"/>
              </a:defRPr>
            </a:lvl3pPr>
            <a:lvl4pPr>
              <a:defRPr>
                <a:solidFill>
                  <a:srgbClr val="4B4F54"/>
                </a:solidFill>
                <a:latin typeface="Frutiger LT Std 45 Light" panose="020B0402020204020204" pitchFamily="34" charset="0"/>
              </a:defRPr>
            </a:lvl4pPr>
            <a:lvl5pPr>
              <a:defRPr>
                <a:solidFill>
                  <a:srgbClr val="4B4F54"/>
                </a:solidFill>
                <a:latin typeface="Frutiger LT Std 45 Light" panose="020B0402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4B4F54"/>
                </a:solidFill>
                <a:latin typeface="Frutiger LT Std 45 Light" panose="020B04020202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solidFill>
                  <a:srgbClr val="4B4F54"/>
                </a:solidFill>
                <a:latin typeface="Frutiger LT Std 45 Light" panose="020B0402020204020204" pitchFamily="34" charset="0"/>
              </a:defRPr>
            </a:lvl1pPr>
            <a:lvl2pPr>
              <a:defRPr>
                <a:solidFill>
                  <a:srgbClr val="4B4F54"/>
                </a:solidFill>
                <a:latin typeface="Frutiger LT Std 45 Light" panose="020B0402020204020204" pitchFamily="34" charset="0"/>
              </a:defRPr>
            </a:lvl2pPr>
            <a:lvl3pPr>
              <a:defRPr>
                <a:solidFill>
                  <a:srgbClr val="4B4F54"/>
                </a:solidFill>
                <a:latin typeface="Frutiger LT Std 45 Light" panose="020B0402020204020204" pitchFamily="34" charset="0"/>
              </a:defRPr>
            </a:lvl3pPr>
            <a:lvl4pPr>
              <a:defRPr>
                <a:solidFill>
                  <a:srgbClr val="4B4F54"/>
                </a:solidFill>
                <a:latin typeface="Frutiger LT Std 45 Light" panose="020B0402020204020204" pitchFamily="34" charset="0"/>
              </a:defRPr>
            </a:lvl4pPr>
            <a:lvl5pPr>
              <a:defRPr>
                <a:solidFill>
                  <a:srgbClr val="4B4F54"/>
                </a:solidFill>
                <a:latin typeface="Frutiger LT Std 45 Light" panose="020B04020202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43714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z="3600" b="1">
                <a:solidFill>
                  <a:srgbClr val="CB333B"/>
                </a:solidFill>
                <a:latin typeface="Frutiger LT Std 45 Light" panose="020B0402020204020204" pitchFamily="34" charset="0"/>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3621483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2081717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solidFill>
                  <a:srgbClr val="4B4F54"/>
                </a:solidFill>
                <a:latin typeface="Frutiger LT Std 45 Light" panose="020B0402020204020204" pitchFamily="34"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b="1">
                <a:solidFill>
                  <a:srgbClr val="CB333B"/>
                </a:solidFill>
                <a:latin typeface="Frutiger LT Std 45 Light" panose="020B0402020204020204" pitchFamily="34" charset="0"/>
              </a:defRPr>
            </a:lvl1pPr>
            <a:lvl2pPr>
              <a:defRPr sz="2800" b="1">
                <a:solidFill>
                  <a:srgbClr val="CB333B"/>
                </a:solidFill>
                <a:latin typeface="Frutiger LT Std 45 Light" panose="020B0402020204020204" pitchFamily="34" charset="0"/>
              </a:defRPr>
            </a:lvl2pPr>
            <a:lvl3pPr>
              <a:defRPr sz="2400" b="1">
                <a:solidFill>
                  <a:srgbClr val="CB333B"/>
                </a:solidFill>
                <a:latin typeface="Frutiger LT Std 45 Light" panose="020B0402020204020204" pitchFamily="34" charset="0"/>
              </a:defRPr>
            </a:lvl3pPr>
            <a:lvl4pPr>
              <a:defRPr sz="2000" b="1">
                <a:solidFill>
                  <a:srgbClr val="CB333B"/>
                </a:solidFill>
                <a:latin typeface="Frutiger LT Std 45 Light" panose="020B0402020204020204" pitchFamily="34" charset="0"/>
              </a:defRPr>
            </a:lvl4pPr>
            <a:lvl5pPr>
              <a:defRPr sz="2000" b="1">
                <a:solidFill>
                  <a:srgbClr val="CB333B"/>
                </a:solidFill>
                <a:latin typeface="Frutiger LT Std 45 Light" panose="020B0402020204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rgbClr val="4B4F54"/>
                </a:solidFill>
                <a:latin typeface="Frutiger LT Std 45 Light" panose="020B04020202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98AB158F-5599-4B60-87BC-0A8108C3B0D2}" type="slidenum">
              <a:rPr lang="en-US" smtClean="0"/>
              <a:t>‹#›</a:t>
            </a:fld>
            <a:endParaRPr lang="en-US" dirty="0"/>
          </a:p>
        </p:txBody>
      </p:sp>
    </p:spTree>
    <p:extLst>
      <p:ext uri="{BB962C8B-B14F-4D97-AF65-F5344CB8AC3E}">
        <p14:creationId xmlns:p14="http://schemas.microsoft.com/office/powerpoint/2010/main" val="2179464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4.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55396" y="6161030"/>
            <a:ext cx="2743200" cy="365125"/>
          </a:xfrm>
          <a:prstGeom prst="rect">
            <a:avLst/>
          </a:prstGeom>
        </p:spPr>
        <p:txBody>
          <a:bodyPr vert="horz" lIns="91440" tIns="45720" rIns="91440" bIns="45720" rtlCol="0" anchor="ctr"/>
          <a:lstStyle>
            <a:lvl1pPr algn="l">
              <a:defRPr sz="1400">
                <a:solidFill>
                  <a:srgbClr val="4B4F54"/>
                </a:solidFill>
                <a:latin typeface="Frutiger LT Std 45 Light" panose="020B0402020204020204" pitchFamily="34" charset="0"/>
              </a:defRPr>
            </a:lvl1pPr>
          </a:lstStyle>
          <a:p>
            <a:fld id="{98AB158F-5599-4B60-87BC-0A8108C3B0D2}" type="slidenum">
              <a:rPr lang="en-US" smtClean="0"/>
              <a:pPr/>
              <a:t>‹#›</a:t>
            </a:fld>
            <a:endParaRPr lang="en-US" dirty="0"/>
          </a:p>
        </p:txBody>
      </p:sp>
      <p:pic>
        <p:nvPicPr>
          <p:cNvPr id="7" name="Picture 6"/>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9820847" y="6120883"/>
            <a:ext cx="1699031" cy="441644"/>
          </a:xfrm>
          <a:prstGeom prst="rect">
            <a:avLst/>
          </a:prstGeom>
        </p:spPr>
      </p:pic>
      <p:cxnSp>
        <p:nvCxnSpPr>
          <p:cNvPr id="9" name="Straight Connector 8"/>
          <p:cNvCxnSpPr/>
          <p:nvPr userDrawn="1"/>
        </p:nvCxnSpPr>
        <p:spPr>
          <a:xfrm>
            <a:off x="443061" y="5943266"/>
            <a:ext cx="11155680" cy="0"/>
          </a:xfrm>
          <a:prstGeom prst="line">
            <a:avLst/>
          </a:prstGeom>
          <a:ln>
            <a:solidFill>
              <a:srgbClr val="4B4F54"/>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2290833"/>
      </p:ext>
    </p:extLst>
  </p:cSld>
  <p:clrMap bg1="lt1" tx1="dk1" bg2="lt2" tx2="dk2" accent1="accent1" accent2="accent2" accent3="accent3" accent4="accent4" accent5="accent5" accent6="accent6" hlink="hlink" folHlink="folHlink"/>
  <p:sldLayoutIdLst>
    <p:sldLayoutId id="214748366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5943266"/>
            <a:ext cx="12192000" cy="914734"/>
          </a:xfrm>
          <a:prstGeom prst="rect">
            <a:avLst/>
          </a:prstGeom>
          <a:solidFill>
            <a:srgbClr val="CB33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Slide Number Placeholder 5"/>
          <p:cNvSpPr>
            <a:spLocks noGrp="1"/>
          </p:cNvSpPr>
          <p:nvPr>
            <p:ph type="sldNum" sz="quarter" idx="4"/>
          </p:nvPr>
        </p:nvSpPr>
        <p:spPr>
          <a:xfrm>
            <a:off x="555396" y="6218071"/>
            <a:ext cx="2743200" cy="365125"/>
          </a:xfrm>
          <a:prstGeom prst="rect">
            <a:avLst/>
          </a:prstGeom>
        </p:spPr>
        <p:txBody>
          <a:bodyPr vert="horz" lIns="91440" tIns="45720" rIns="91440" bIns="45720" rtlCol="0" anchor="ctr"/>
          <a:lstStyle>
            <a:lvl1pPr algn="l">
              <a:defRPr sz="1400" b="1">
                <a:solidFill>
                  <a:schemeClr val="bg1"/>
                </a:solidFill>
                <a:latin typeface="Frutiger LT Std 45 Light" panose="020B0402020204020204" pitchFamily="34" charset="0"/>
              </a:defRPr>
            </a:lvl1pPr>
          </a:lstStyle>
          <a:p>
            <a:fld id="{98AB158F-5599-4B60-87BC-0A8108C3B0D2}" type="slidenum">
              <a:rPr lang="en-US" smtClean="0"/>
              <a:pPr/>
              <a:t>‹#›</a:t>
            </a:fld>
            <a:endParaRPr lang="en-US" dirty="0"/>
          </a:p>
        </p:txBody>
      </p:sp>
      <p:cxnSp>
        <p:nvCxnSpPr>
          <p:cNvPr id="9" name="Straight Connector 8"/>
          <p:cNvCxnSpPr/>
          <p:nvPr userDrawn="1"/>
        </p:nvCxnSpPr>
        <p:spPr>
          <a:xfrm>
            <a:off x="443061" y="5943266"/>
            <a:ext cx="11155680" cy="0"/>
          </a:xfrm>
          <a:prstGeom prst="line">
            <a:avLst/>
          </a:prstGeom>
          <a:ln>
            <a:solidFill>
              <a:srgbClr val="4B4F54"/>
            </a:solidFill>
          </a:ln>
        </p:spPr>
        <p:style>
          <a:lnRef idx="1">
            <a:schemeClr val="dk1"/>
          </a:lnRef>
          <a:fillRef idx="0">
            <a:schemeClr val="dk1"/>
          </a:fillRef>
          <a:effectRef idx="0">
            <a:schemeClr val="dk1"/>
          </a:effectRef>
          <a:fontRef idx="minor">
            <a:schemeClr val="tx1"/>
          </a:fontRef>
        </p:style>
      </p:cxnSp>
      <p:pic>
        <p:nvPicPr>
          <p:cNvPr id="3" name="Picture 2"/>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9526482" y="6141552"/>
            <a:ext cx="1993396" cy="518161"/>
          </a:xfrm>
          <a:prstGeom prst="rect">
            <a:avLst/>
          </a:prstGeom>
        </p:spPr>
      </p:pic>
    </p:spTree>
    <p:extLst>
      <p:ext uri="{BB962C8B-B14F-4D97-AF65-F5344CB8AC3E}">
        <p14:creationId xmlns:p14="http://schemas.microsoft.com/office/powerpoint/2010/main" val="251952587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19.jpeg"/><Relationship Id="rId4" Type="http://schemas.openxmlformats.org/officeDocument/2006/relationships/hyperlink" Target="http://www.minneapolisfoundation.org/login" TargetMode="Externa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5.png"/><Relationship Id="rId5" Type="http://schemas.openxmlformats.org/officeDocument/2006/relationships/image" Target="../media/image22.png"/><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png"/><Relationship Id="rId5" Type="http://schemas.openxmlformats.org/officeDocument/2006/relationships/image" Target="../media/image23.png"/><Relationship Id="rId4" Type="http://schemas.openxmlformats.org/officeDocument/2006/relationships/hyperlink" Target="mailto:rmerchant@mplsfoundation.org"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hyperlink" Target="mailto:aporter@mplsfoundation.org" TargetMode="Externa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6.xml"/><Relationship Id="rId7" Type="http://schemas.openxmlformats.org/officeDocument/2006/relationships/hyperlink" Target="https://www.minneapolisfoundation.org/login/" TargetMode="Externa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hyperlink" Target="https://www.minneapolisfoundation.org/wp-content/uploads/2016/04/Strategic-Framework.pdf" TargetMode="External"/><Relationship Id="rId5" Type="http://schemas.openxmlformats.org/officeDocument/2006/relationships/hyperlink" Target="https://www.minneapolisfoundation.org/grants/how-to-apply/" TargetMode="External"/><Relationship Id="rId4" Type="http://schemas.openxmlformats.org/officeDocument/2006/relationships/hyperlink" Target="http://www.minneapolisfoundation.org/wp-content/uploads/2015/05/Grant-Guidelines-2017-Revised_-4-12-17.pdf"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mailto:prelerford@mplsfoundation.org" TargetMode="External"/><Relationship Id="rId3" Type="http://schemas.openxmlformats.org/officeDocument/2006/relationships/slideLayout" Target="../slideLayouts/slideLayout6.xml"/><Relationship Id="rId7" Type="http://schemas.openxmlformats.org/officeDocument/2006/relationships/hyperlink" Target="mailto:dcortney@mplsfoundation.org" TargetMode="Externa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hyperlink" Target="mailto:rmerchant@mplsfoundation.org" TargetMode="External"/><Relationship Id="rId5" Type="http://schemas.openxmlformats.org/officeDocument/2006/relationships/hyperlink" Target="mailto:jstately@mplsfoundation.org" TargetMode="External"/><Relationship Id="rId10" Type="http://schemas.openxmlformats.org/officeDocument/2006/relationships/image" Target="../media/image5.png"/><Relationship Id="rId4" Type="http://schemas.openxmlformats.org/officeDocument/2006/relationships/hyperlink" Target="mailto:cgray@mplsfoundation.org" TargetMode="External"/><Relationship Id="rId9" Type="http://schemas.openxmlformats.org/officeDocument/2006/relationships/hyperlink" Target="mailto:aporter@mplsfoundation.or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mailto:dcortney@mplsfoundation.org" TargetMode="External"/><Relationship Id="rId3" Type="http://schemas.openxmlformats.org/officeDocument/2006/relationships/slideLayout" Target="../slideLayouts/slideLayout3.xml"/><Relationship Id="rId7" Type="http://schemas.openxmlformats.org/officeDocument/2006/relationships/hyperlink" Target="mailto:prelerford@mplsfoundation.org"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mailto:jstately@mplsfoundation.org" TargetMode="External"/><Relationship Id="rId5" Type="http://schemas.openxmlformats.org/officeDocument/2006/relationships/hyperlink" Target="mailto:aporter@mplsfoundation.org" TargetMode="External"/><Relationship Id="rId10" Type="http://schemas.openxmlformats.org/officeDocument/2006/relationships/image" Target="../media/image5.png"/><Relationship Id="rId4" Type="http://schemas.openxmlformats.org/officeDocument/2006/relationships/hyperlink" Target="mailto:cgray@mplsfoundation.org" TargetMode="External"/><Relationship Id="rId9" Type="http://schemas.openxmlformats.org/officeDocument/2006/relationships/hyperlink" Target="mailto:rmerchant@mplsfoundation.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notesSlide" Target="../notesSlides/notesSlide3.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AB158F-5599-4B60-87BC-0A8108C3B0D2}" type="slidenum">
              <a:rPr lang="en-US" smtClean="0"/>
              <a:t>1</a:t>
            </a:fld>
            <a:endParaRPr lang="en-US" dirty="0"/>
          </a:p>
        </p:txBody>
      </p:sp>
      <p:sp>
        <p:nvSpPr>
          <p:cNvPr id="4" name="Title 3"/>
          <p:cNvSpPr>
            <a:spLocks noGrp="1"/>
          </p:cNvSpPr>
          <p:nvPr>
            <p:ph type="title"/>
          </p:nvPr>
        </p:nvSpPr>
        <p:spPr>
          <a:xfrm>
            <a:off x="709126" y="1079643"/>
            <a:ext cx="7249886" cy="1915484"/>
          </a:xfrm>
        </p:spPr>
        <p:txBody>
          <a:bodyPr/>
          <a:lstStyle/>
          <a:p>
            <a:r>
              <a:rPr lang="en-US" sz="3600" dirty="0"/>
              <a:t>Creating </a:t>
            </a:r>
            <a:r>
              <a:rPr lang="en-US" sz="3600" dirty="0" err="1"/>
              <a:t>OneMinneapolis</a:t>
            </a:r>
            <a:br>
              <a:rPr lang="en-US" sz="3800" dirty="0"/>
            </a:br>
            <a:r>
              <a:rPr lang="en-US" sz="3200" b="0" dirty="0"/>
              <a:t>Our Approach to Community Impact</a:t>
            </a:r>
            <a:br>
              <a:rPr lang="en-US" sz="3200" b="0" dirty="0"/>
            </a:br>
            <a:br>
              <a:rPr lang="en-US" sz="3200" b="0" dirty="0"/>
            </a:br>
            <a:r>
              <a:rPr lang="en-US" sz="3200" b="0" dirty="0"/>
              <a:t>2018 Competitive Grant Round</a:t>
            </a:r>
            <a:br>
              <a:rPr lang="en-US" sz="3200" b="0" dirty="0"/>
            </a:br>
            <a:endParaRPr lang="en-US" sz="3800" b="0"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14986"/>
      </p:ext>
    </p:extLst>
  </p:cSld>
  <p:clrMapOvr>
    <a:masterClrMapping/>
  </p:clrMapOvr>
  <mc:AlternateContent xmlns:mc="http://schemas.openxmlformats.org/markup-compatibility/2006" xmlns:p14="http://schemas.microsoft.com/office/powerpoint/2010/main">
    <mc:Choice Requires="p14">
      <p:transition spd="slow" p14:dur="2000" advTm="18101"/>
    </mc:Choice>
    <mc:Fallback xmlns="">
      <p:transition spd="slow" advTm="18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B333B"/>
                </a:solidFill>
                <a:latin typeface="Frutiger LT Std 55 Roman" panose="020B0602020204020204" pitchFamily="34" charset="0"/>
              </a:rPr>
              <a:t>2018 Application Process </a:t>
            </a:r>
            <a:r>
              <a:rPr lang="en-US" dirty="0">
                <a:latin typeface="Frutiger LT Std 55 Roman" panose="020B0602020204020204" pitchFamily="34" charset="0"/>
              </a:rPr>
              <a:t>and Timeline</a:t>
            </a:r>
            <a:endParaRPr lang="en-US" sz="3600" b="1" dirty="0">
              <a:solidFill>
                <a:srgbClr val="CB333B"/>
              </a:solidFill>
              <a:latin typeface="Frutiger LT Std 55 Roman" panose="020B0602020204020204" pitchFamily="34" charset="0"/>
            </a:endParaRPr>
          </a:p>
        </p:txBody>
      </p:sp>
      <p:sp>
        <p:nvSpPr>
          <p:cNvPr id="4" name="Text Placeholder 3"/>
          <p:cNvSpPr>
            <a:spLocks noGrp="1"/>
          </p:cNvSpPr>
          <p:nvPr>
            <p:ph type="body" idx="1"/>
          </p:nvPr>
        </p:nvSpPr>
        <p:spPr>
          <a:xfrm>
            <a:off x="839789" y="1426639"/>
            <a:ext cx="4379912" cy="403972"/>
          </a:xfrm>
        </p:spPr>
        <p:txBody>
          <a:bodyPr>
            <a:noAutofit/>
          </a:bodyPr>
          <a:lstStyle/>
          <a:p>
            <a:pPr>
              <a:lnSpc>
                <a:spcPct val="100000"/>
              </a:lnSpc>
            </a:pPr>
            <a:r>
              <a:rPr lang="en-US" dirty="0">
                <a:solidFill>
                  <a:srgbClr val="CB333B"/>
                </a:solidFill>
                <a:latin typeface="Frutiger LT Std 55 Roman" panose="020B0602020204020204" pitchFamily="34" charset="0"/>
              </a:rPr>
              <a:t>Two Types of Support</a:t>
            </a:r>
          </a:p>
        </p:txBody>
      </p:sp>
      <p:sp>
        <p:nvSpPr>
          <p:cNvPr id="3" name="Content Placeholder 2"/>
          <p:cNvSpPr>
            <a:spLocks noGrp="1"/>
          </p:cNvSpPr>
          <p:nvPr>
            <p:ph sz="half" idx="2"/>
          </p:nvPr>
        </p:nvSpPr>
        <p:spPr>
          <a:xfrm>
            <a:off x="839789" y="1936469"/>
            <a:ext cx="4379912" cy="3684588"/>
          </a:xfrm>
        </p:spPr>
        <p:txBody>
          <a:bodyPr>
            <a:normAutofit/>
          </a:bodyPr>
          <a:lstStyle/>
          <a:p>
            <a:pPr>
              <a:lnSpc>
                <a:spcPct val="100000"/>
              </a:lnSpc>
            </a:pPr>
            <a:r>
              <a:rPr lang="en-US" b="1" dirty="0"/>
              <a:t>General Operating </a:t>
            </a:r>
          </a:p>
          <a:p>
            <a:pPr>
              <a:lnSpc>
                <a:spcPct val="100000"/>
              </a:lnSpc>
            </a:pPr>
            <a:r>
              <a:rPr lang="en-US" b="1" dirty="0"/>
              <a:t>Project</a:t>
            </a:r>
          </a:p>
          <a:p>
            <a:pPr marL="0" indent="0">
              <a:lnSpc>
                <a:spcPct val="100000"/>
              </a:lnSpc>
              <a:buNone/>
            </a:pPr>
            <a:endParaRPr lang="en-US" sz="2600" dirty="0">
              <a:solidFill>
                <a:srgbClr val="4B4F54"/>
              </a:solidFill>
              <a:latin typeface="Frutiger LT Std 45 Light" panose="020B0402020204020204" pitchFamily="34" charset="0"/>
            </a:endParaRPr>
          </a:p>
        </p:txBody>
      </p:sp>
      <p:sp>
        <p:nvSpPr>
          <p:cNvPr id="5" name="Text Placeholder 4"/>
          <p:cNvSpPr>
            <a:spLocks noGrp="1"/>
          </p:cNvSpPr>
          <p:nvPr>
            <p:ph type="body" sz="quarter" idx="3"/>
          </p:nvPr>
        </p:nvSpPr>
        <p:spPr>
          <a:xfrm>
            <a:off x="5219701" y="1426640"/>
            <a:ext cx="6372224" cy="403972"/>
          </a:xfrm>
        </p:spPr>
        <p:txBody>
          <a:bodyPr>
            <a:noAutofit/>
          </a:bodyPr>
          <a:lstStyle/>
          <a:p>
            <a:pPr>
              <a:lnSpc>
                <a:spcPct val="100000"/>
              </a:lnSpc>
            </a:pPr>
            <a:r>
              <a:rPr lang="en-US" dirty="0">
                <a:solidFill>
                  <a:srgbClr val="CB333B"/>
                </a:solidFill>
                <a:latin typeface="Frutiger LT Std 55 Roman" panose="020B0602020204020204" pitchFamily="34" charset="0"/>
              </a:rPr>
              <a:t>One Application Process, Four Phases</a:t>
            </a:r>
          </a:p>
        </p:txBody>
      </p:sp>
      <p:sp>
        <p:nvSpPr>
          <p:cNvPr id="6" name="Content Placeholder 5"/>
          <p:cNvSpPr>
            <a:spLocks noGrp="1"/>
          </p:cNvSpPr>
          <p:nvPr>
            <p:ph sz="quarter" idx="4"/>
          </p:nvPr>
        </p:nvSpPr>
        <p:spPr>
          <a:xfrm>
            <a:off x="5219701" y="1936469"/>
            <a:ext cx="6372224" cy="3684588"/>
          </a:xfrm>
        </p:spPr>
        <p:txBody>
          <a:bodyPr>
            <a:normAutofit/>
          </a:bodyPr>
          <a:lstStyle/>
          <a:p>
            <a:pPr>
              <a:lnSpc>
                <a:spcPct val="100000"/>
              </a:lnSpc>
            </a:pPr>
            <a:r>
              <a:rPr lang="en-US" b="1" dirty="0"/>
              <a:t>Application</a:t>
            </a:r>
          </a:p>
          <a:p>
            <a:pPr>
              <a:lnSpc>
                <a:spcPct val="100000"/>
              </a:lnSpc>
            </a:pPr>
            <a:r>
              <a:rPr lang="en-US" b="1" dirty="0"/>
              <a:t>Review, Due Diligence and Site Visits</a:t>
            </a:r>
          </a:p>
          <a:p>
            <a:pPr>
              <a:lnSpc>
                <a:spcPct val="100000"/>
              </a:lnSpc>
            </a:pPr>
            <a:r>
              <a:rPr lang="en-US" b="1" dirty="0"/>
              <a:t>Staff Review and Board Decisions</a:t>
            </a:r>
          </a:p>
          <a:p>
            <a:pPr>
              <a:lnSpc>
                <a:spcPct val="100000"/>
              </a:lnSpc>
            </a:pPr>
            <a:r>
              <a:rPr lang="en-US" b="1" dirty="0"/>
              <a:t>Annual Review (Grant Report)</a:t>
            </a:r>
          </a:p>
        </p:txBody>
      </p:sp>
      <p:sp>
        <p:nvSpPr>
          <p:cNvPr id="8" name="Slide Number Placeholder 7"/>
          <p:cNvSpPr>
            <a:spLocks noGrp="1"/>
          </p:cNvSpPr>
          <p:nvPr>
            <p:ph type="sldNum" sz="quarter" idx="12"/>
          </p:nvPr>
        </p:nvSpPr>
        <p:spPr/>
        <p:txBody>
          <a:bodyPr/>
          <a:lstStyle/>
          <a:p>
            <a:fld id="{98AB158F-5599-4B60-87BC-0A8108C3B0D2}" type="slidenum">
              <a:rPr lang="en-US" smtClean="0"/>
              <a:t>10</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0141192"/>
      </p:ext>
    </p:extLst>
  </p:cSld>
  <p:clrMapOvr>
    <a:masterClrMapping/>
  </p:clrMapOvr>
  <mc:AlternateContent xmlns:mc="http://schemas.openxmlformats.org/markup-compatibility/2006" xmlns:p14="http://schemas.microsoft.com/office/powerpoint/2010/main">
    <mc:Choice Requires="p14">
      <p:transition spd="slow" p14:dur="2000" advTm="75906"/>
    </mc:Choice>
    <mc:Fallback xmlns="">
      <p:transition spd="slow" advTm="75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55396" y="365125"/>
            <a:ext cx="10972801" cy="1325563"/>
          </a:xfrm>
        </p:spPr>
        <p:txBody>
          <a:bodyPr>
            <a:noAutofit/>
          </a:bodyPr>
          <a:lstStyle/>
          <a:p>
            <a:r>
              <a:rPr lang="en-US" sz="4300" b="1" dirty="0">
                <a:solidFill>
                  <a:srgbClr val="CB333B"/>
                </a:solidFill>
                <a:latin typeface="Frutiger LT Std 55 Roman" panose="020B0602020204020204" pitchFamily="34" charset="0"/>
              </a:rPr>
              <a:t>Three Focus Areas – Civic Engagement</a:t>
            </a:r>
          </a:p>
        </p:txBody>
      </p:sp>
      <p:sp>
        <p:nvSpPr>
          <p:cNvPr id="8" name="Content Placeholder 7"/>
          <p:cNvSpPr>
            <a:spLocks noGrp="1"/>
          </p:cNvSpPr>
          <p:nvPr>
            <p:ph idx="1"/>
          </p:nvPr>
        </p:nvSpPr>
        <p:spPr>
          <a:xfrm>
            <a:off x="555396" y="1096731"/>
            <a:ext cx="10635641" cy="4559474"/>
          </a:xfrm>
        </p:spPr>
        <p:txBody>
          <a:bodyPr>
            <a:noAutofit/>
          </a:bodyPr>
          <a:lstStyle/>
          <a:p>
            <a:pPr marL="0" indent="0">
              <a:buNone/>
            </a:pPr>
            <a:r>
              <a:rPr lang="en-US" sz="2400" dirty="0"/>
              <a:t>Our Vision: We live in a robust and truly inclusive democracy.</a:t>
            </a:r>
          </a:p>
          <a:p>
            <a:pPr marL="0" indent="0">
              <a:buNone/>
            </a:pPr>
            <a:r>
              <a:rPr lang="en-US" sz="1800" dirty="0"/>
              <a:t>Success means…</a:t>
            </a:r>
            <a:endParaRPr lang="en-US" sz="1800" b="0" dirty="0"/>
          </a:p>
          <a:p>
            <a:r>
              <a:rPr lang="en-US" sz="1800" b="0" dirty="0"/>
              <a:t>Everyone in our community has influence over the issues that affect their lives.</a:t>
            </a:r>
          </a:p>
          <a:p>
            <a:r>
              <a:rPr lang="en-US" sz="1800" b="0" dirty="0"/>
              <a:t>Diverse leaders, representative of our population, advance equity across sectors.</a:t>
            </a:r>
          </a:p>
          <a:p>
            <a:r>
              <a:rPr lang="en-US" sz="1800" b="0" dirty="0"/>
              <a:t>All communities have the tools, capacity, and relationships to influence public policy.</a:t>
            </a:r>
          </a:p>
          <a:p>
            <a:r>
              <a:rPr lang="en-US" sz="1800" b="0" dirty="0"/>
              <a:t>Participation in our democracy is inclusive.</a:t>
            </a:r>
          </a:p>
          <a:p>
            <a:pPr marL="0" indent="0">
              <a:buNone/>
            </a:pPr>
            <a:r>
              <a:rPr lang="en-US" sz="1800" dirty="0"/>
              <a:t>To succeed, we are investing in work related to these Key Drivers</a:t>
            </a:r>
          </a:p>
          <a:p>
            <a:r>
              <a:rPr lang="en-US" sz="1800" b="0" dirty="0"/>
              <a:t>Increasing the number of people of color who vote.</a:t>
            </a:r>
          </a:p>
          <a:p>
            <a:r>
              <a:rPr lang="en-US" sz="1800" b="0" dirty="0"/>
              <a:t>Strengthening leadership development and organizing capacity in diverse communities.</a:t>
            </a:r>
          </a:p>
          <a:p>
            <a:r>
              <a:rPr lang="en-US" sz="1800" b="0" dirty="0"/>
              <a:t>Advocating for policies that advance equity in civic participation, economic vitality, and education.</a:t>
            </a:r>
          </a:p>
        </p:txBody>
      </p:sp>
      <p:sp>
        <p:nvSpPr>
          <p:cNvPr id="2" name="Slide Number Placeholder 1"/>
          <p:cNvSpPr>
            <a:spLocks noGrp="1"/>
          </p:cNvSpPr>
          <p:nvPr>
            <p:ph type="sldNum" sz="quarter" idx="12"/>
          </p:nvPr>
        </p:nvSpPr>
        <p:spPr/>
        <p:txBody>
          <a:bodyPr/>
          <a:lstStyle/>
          <a:p>
            <a:fld id="{98AB158F-5599-4B60-87BC-0A8108C3B0D2}" type="slidenum">
              <a:rPr lang="en-US" smtClean="0"/>
              <a:t>11</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6132656"/>
      </p:ext>
    </p:extLst>
  </p:cSld>
  <p:clrMapOvr>
    <a:masterClrMapping/>
  </p:clrMapOvr>
  <mc:AlternateContent xmlns:mc="http://schemas.openxmlformats.org/markup-compatibility/2006" xmlns:p14="http://schemas.microsoft.com/office/powerpoint/2010/main">
    <mc:Choice Requires="p14">
      <p:transition spd="slow" p14:dur="2000" advTm="90030"/>
    </mc:Choice>
    <mc:Fallback xmlns="">
      <p:transition spd="slow" advTm="90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b="1" dirty="0">
                <a:solidFill>
                  <a:srgbClr val="CB333B"/>
                </a:solidFill>
                <a:latin typeface="Frutiger LT Std 55 Roman" panose="020B0602020204020204" pitchFamily="34" charset="0"/>
              </a:rPr>
              <a:t>Civic Engagement Key Drivers</a:t>
            </a:r>
          </a:p>
        </p:txBody>
      </p:sp>
      <p:sp>
        <p:nvSpPr>
          <p:cNvPr id="2" name="Slide Number Placeholder 1"/>
          <p:cNvSpPr>
            <a:spLocks noGrp="1"/>
          </p:cNvSpPr>
          <p:nvPr>
            <p:ph type="sldNum" sz="quarter" idx="12"/>
          </p:nvPr>
        </p:nvSpPr>
        <p:spPr/>
        <p:txBody>
          <a:bodyPr/>
          <a:lstStyle/>
          <a:p>
            <a:fld id="{98AB158F-5599-4B60-87BC-0A8108C3B0D2}" type="slidenum">
              <a:rPr lang="en-US" smtClean="0"/>
              <a:t>12</a:t>
            </a:fld>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9660" y="1100667"/>
            <a:ext cx="8517700" cy="480906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7364019"/>
      </p:ext>
    </p:extLst>
  </p:cSld>
  <p:clrMapOvr>
    <a:masterClrMapping/>
  </p:clrMapOvr>
  <mc:AlternateContent xmlns:mc="http://schemas.openxmlformats.org/markup-compatibility/2006" xmlns:p14="http://schemas.microsoft.com/office/powerpoint/2010/main">
    <mc:Choice Requires="p14">
      <p:transition spd="slow" p14:dur="2000" advTm="87669"/>
    </mc:Choice>
    <mc:Fallback xmlns="">
      <p:transition spd="slow" advTm="87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65125"/>
            <a:ext cx="12439650" cy="1325563"/>
          </a:xfrm>
        </p:spPr>
        <p:txBody>
          <a:bodyPr>
            <a:normAutofit/>
          </a:bodyPr>
          <a:lstStyle/>
          <a:p>
            <a:r>
              <a:rPr lang="en-US" sz="4400" b="1" dirty="0">
                <a:solidFill>
                  <a:srgbClr val="CB333B"/>
                </a:solidFill>
                <a:latin typeface="Frutiger LT Std 55 Roman" panose="020B0602020204020204" pitchFamily="34" charset="0"/>
              </a:rPr>
              <a:t>Civic Engagement Key Drivers</a:t>
            </a:r>
          </a:p>
        </p:txBody>
      </p:sp>
      <p:sp>
        <p:nvSpPr>
          <p:cNvPr id="2" name="Slide Number Placeholder 1"/>
          <p:cNvSpPr>
            <a:spLocks noGrp="1"/>
          </p:cNvSpPr>
          <p:nvPr>
            <p:ph type="sldNum" sz="quarter" idx="12"/>
          </p:nvPr>
        </p:nvSpPr>
        <p:spPr/>
        <p:txBody>
          <a:bodyPr/>
          <a:lstStyle/>
          <a:p>
            <a:fld id="{98AB158F-5599-4B60-87BC-0A8108C3B0D2}" type="slidenum">
              <a:rPr lang="en-US" smtClean="0"/>
              <a:t>13</a:t>
            </a:fld>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5200" y="1052186"/>
            <a:ext cx="8737600" cy="480674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9202221"/>
      </p:ext>
    </p:extLst>
  </p:cSld>
  <p:clrMapOvr>
    <a:masterClrMapping/>
  </p:clrMapOvr>
  <mc:AlternateContent xmlns:mc="http://schemas.openxmlformats.org/markup-compatibility/2006" xmlns:p14="http://schemas.microsoft.com/office/powerpoint/2010/main">
    <mc:Choice Requires="p14">
      <p:transition spd="slow" p14:dur="2000" advTm="59389"/>
    </mc:Choice>
    <mc:Fallback xmlns="">
      <p:transition spd="slow" advTm="59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55395" y="365125"/>
            <a:ext cx="11055579" cy="1325563"/>
          </a:xfrm>
        </p:spPr>
        <p:txBody>
          <a:bodyPr>
            <a:normAutofit/>
          </a:bodyPr>
          <a:lstStyle/>
          <a:p>
            <a:r>
              <a:rPr lang="en-US" sz="4400" b="1" dirty="0">
                <a:solidFill>
                  <a:srgbClr val="CB333B"/>
                </a:solidFill>
                <a:latin typeface="Frutiger LT Std 55 Roman" panose="020B0602020204020204" pitchFamily="34" charset="0"/>
              </a:rPr>
              <a:t>Three Focus Areas - Education</a:t>
            </a:r>
          </a:p>
        </p:txBody>
      </p:sp>
      <p:sp>
        <p:nvSpPr>
          <p:cNvPr id="8" name="Content Placeholder 7"/>
          <p:cNvSpPr>
            <a:spLocks noGrp="1"/>
          </p:cNvSpPr>
          <p:nvPr>
            <p:ph idx="1"/>
          </p:nvPr>
        </p:nvSpPr>
        <p:spPr>
          <a:xfrm>
            <a:off x="555395" y="1027906"/>
            <a:ext cx="11055580" cy="4915694"/>
          </a:xfrm>
        </p:spPr>
        <p:txBody>
          <a:bodyPr>
            <a:noAutofit/>
          </a:bodyPr>
          <a:lstStyle/>
          <a:p>
            <a:pPr marL="0" indent="0">
              <a:buNone/>
            </a:pPr>
            <a:r>
              <a:rPr lang="en-US" sz="2400" dirty="0"/>
              <a:t>Our Vision: All of our children are on track to compete in a global economy, participate in civic life, and pursue their dreams.</a:t>
            </a:r>
          </a:p>
          <a:p>
            <a:pPr marL="0" indent="0">
              <a:buNone/>
            </a:pPr>
            <a:r>
              <a:rPr lang="en-US" sz="1800" dirty="0"/>
              <a:t>Success means…</a:t>
            </a:r>
          </a:p>
          <a:p>
            <a:r>
              <a:rPr lang="en-US" sz="1800" b="0" dirty="0"/>
              <a:t>All students attend high-performing schools.</a:t>
            </a:r>
          </a:p>
          <a:p>
            <a:r>
              <a:rPr lang="en-US" sz="1800" b="0" dirty="0"/>
              <a:t>All students have only excellent teachers.</a:t>
            </a:r>
          </a:p>
          <a:p>
            <a:r>
              <a:rPr lang="en-US" sz="1800" b="0" dirty="0"/>
              <a:t>Parents are full partners in their children’s education.</a:t>
            </a:r>
          </a:p>
          <a:p>
            <a:r>
              <a:rPr lang="en-US" sz="1800" b="0" dirty="0"/>
              <a:t>Students have equal opportunities to explore and develop their interests.</a:t>
            </a:r>
          </a:p>
          <a:p>
            <a:r>
              <a:rPr lang="en-US" sz="1800" b="0" dirty="0"/>
              <a:t>Education leaders innovate in pursuit of academic excellence.</a:t>
            </a:r>
          </a:p>
          <a:p>
            <a:pPr marL="0" indent="0">
              <a:buNone/>
            </a:pPr>
            <a:r>
              <a:rPr lang="en-US" sz="1800" dirty="0"/>
              <a:t>To succeed, we are investing in work related to these Key Drivers</a:t>
            </a:r>
          </a:p>
          <a:p>
            <a:r>
              <a:rPr lang="en-US" sz="1800" b="0" dirty="0"/>
              <a:t>Increasing access to high-quality early childhood education.</a:t>
            </a:r>
          </a:p>
          <a:p>
            <a:r>
              <a:rPr lang="en-US" sz="1800" b="0" dirty="0"/>
              <a:t>Increasing the number of high-performing schools serving low-income students of color.</a:t>
            </a:r>
          </a:p>
          <a:p>
            <a:r>
              <a:rPr lang="en-US" sz="1800" b="0" dirty="0"/>
              <a:t>Strengthening the school talent and leadership pipeline.</a:t>
            </a:r>
          </a:p>
          <a:p>
            <a:r>
              <a:rPr lang="en-US" sz="1800" b="0" dirty="0"/>
              <a:t>Empowering parents, communities, and organizations to advocate for educational equity and excellence.</a:t>
            </a:r>
            <a:endParaRPr lang="en-US" sz="1600" b="0" dirty="0"/>
          </a:p>
        </p:txBody>
      </p:sp>
      <p:sp>
        <p:nvSpPr>
          <p:cNvPr id="2" name="Slide Number Placeholder 1"/>
          <p:cNvSpPr>
            <a:spLocks noGrp="1"/>
          </p:cNvSpPr>
          <p:nvPr>
            <p:ph type="sldNum" sz="quarter" idx="12"/>
          </p:nvPr>
        </p:nvSpPr>
        <p:spPr/>
        <p:txBody>
          <a:bodyPr/>
          <a:lstStyle/>
          <a:p>
            <a:fld id="{98AB158F-5599-4B60-87BC-0A8108C3B0D2}" type="slidenum">
              <a:rPr lang="en-US" smtClean="0"/>
              <a:t>14</a:t>
            </a:fld>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8435425"/>
      </p:ext>
    </p:extLst>
  </p:cSld>
  <p:clrMapOvr>
    <a:masterClrMapping/>
  </p:clrMapOvr>
  <mc:AlternateContent xmlns:mc="http://schemas.openxmlformats.org/markup-compatibility/2006" xmlns:p14="http://schemas.microsoft.com/office/powerpoint/2010/main">
    <mc:Choice Requires="p14">
      <p:transition spd="slow" p14:dur="2000" advTm="71423"/>
    </mc:Choice>
    <mc:Fallback xmlns="">
      <p:transition spd="slow" advTm="71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b="1" dirty="0">
                <a:solidFill>
                  <a:srgbClr val="CB333B"/>
                </a:solidFill>
                <a:latin typeface="Frutiger LT Std 55 Roman" panose="020B0602020204020204" pitchFamily="34" charset="0"/>
              </a:rPr>
              <a:t>Education Key Drivers </a:t>
            </a:r>
          </a:p>
        </p:txBody>
      </p:sp>
      <p:sp>
        <p:nvSpPr>
          <p:cNvPr id="2" name="Slide Number Placeholder 1"/>
          <p:cNvSpPr>
            <a:spLocks noGrp="1"/>
          </p:cNvSpPr>
          <p:nvPr>
            <p:ph type="sldNum" sz="quarter" idx="12"/>
          </p:nvPr>
        </p:nvSpPr>
        <p:spPr/>
        <p:txBody>
          <a:bodyPr/>
          <a:lstStyle/>
          <a:p>
            <a:fld id="{98AB158F-5599-4B60-87BC-0A8108C3B0D2}" type="slidenum">
              <a:rPr lang="en-US" smtClean="0"/>
              <a:t>15</a:t>
            </a:fld>
            <a:endParaRPr lang="en-US" dirty="0"/>
          </a:p>
        </p:txBody>
      </p:sp>
      <p:pic>
        <p:nvPicPr>
          <p:cNvPr id="5" name="Content Placeholder 4"/>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838200" y="1028701"/>
            <a:ext cx="7065071" cy="489585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374522"/>
      </p:ext>
    </p:extLst>
  </p:cSld>
  <p:clrMapOvr>
    <a:masterClrMapping/>
  </p:clrMapOvr>
  <mc:AlternateContent xmlns:mc="http://schemas.openxmlformats.org/markup-compatibility/2006" xmlns:p14="http://schemas.microsoft.com/office/powerpoint/2010/main">
    <mc:Choice Requires="p14">
      <p:transition spd="slow" p14:dur="2000" advTm="135710"/>
    </mc:Choice>
    <mc:Fallback xmlns="">
      <p:transition spd="slow" advTm="135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b="1" dirty="0">
                <a:solidFill>
                  <a:srgbClr val="CB333B"/>
                </a:solidFill>
                <a:latin typeface="Frutiger LT Std 55 Roman" panose="020B0602020204020204" pitchFamily="34" charset="0"/>
              </a:rPr>
              <a:t>Education Key Drivers - Continued</a:t>
            </a:r>
          </a:p>
        </p:txBody>
      </p:sp>
      <p:sp>
        <p:nvSpPr>
          <p:cNvPr id="2" name="Slide Number Placeholder 1"/>
          <p:cNvSpPr>
            <a:spLocks noGrp="1"/>
          </p:cNvSpPr>
          <p:nvPr>
            <p:ph type="sldNum" sz="quarter" idx="12"/>
          </p:nvPr>
        </p:nvSpPr>
        <p:spPr/>
        <p:txBody>
          <a:bodyPr/>
          <a:lstStyle/>
          <a:p>
            <a:fld id="{98AB158F-5599-4B60-87BC-0A8108C3B0D2}" type="slidenum">
              <a:rPr lang="en-US" smtClean="0"/>
              <a:t>16</a:t>
            </a:fld>
            <a:endParaRPr lang="en-US" dirty="0"/>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41053" y="1019174"/>
            <a:ext cx="7626698" cy="490537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3079447"/>
      </p:ext>
    </p:extLst>
  </p:cSld>
  <p:clrMapOvr>
    <a:masterClrMapping/>
  </p:clrMapOvr>
  <mc:AlternateContent xmlns:mc="http://schemas.openxmlformats.org/markup-compatibility/2006" xmlns:p14="http://schemas.microsoft.com/office/powerpoint/2010/main">
    <mc:Choice Requires="p14">
      <p:transition spd="slow" p14:dur="2000" advTm="133363"/>
    </mc:Choice>
    <mc:Fallback xmlns="">
      <p:transition spd="slow" advTm="13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38175" y="365125"/>
            <a:ext cx="10725150" cy="1325563"/>
          </a:xfrm>
        </p:spPr>
        <p:txBody>
          <a:bodyPr>
            <a:noAutofit/>
          </a:bodyPr>
          <a:lstStyle/>
          <a:p>
            <a:r>
              <a:rPr lang="en-US" sz="4200" b="1" dirty="0">
                <a:solidFill>
                  <a:srgbClr val="CB333B"/>
                </a:solidFill>
                <a:latin typeface="Frutiger LT Std 55 Roman" panose="020B0602020204020204" pitchFamily="34" charset="0"/>
              </a:rPr>
              <a:t>Three Focus Areas – Economic Vitality</a:t>
            </a:r>
          </a:p>
        </p:txBody>
      </p:sp>
      <p:sp>
        <p:nvSpPr>
          <p:cNvPr id="8" name="Content Placeholder 7"/>
          <p:cNvSpPr>
            <a:spLocks noGrp="1"/>
          </p:cNvSpPr>
          <p:nvPr>
            <p:ph idx="1"/>
          </p:nvPr>
        </p:nvSpPr>
        <p:spPr>
          <a:xfrm>
            <a:off x="638174" y="1094581"/>
            <a:ext cx="10906126" cy="4559474"/>
          </a:xfrm>
        </p:spPr>
        <p:txBody>
          <a:bodyPr>
            <a:noAutofit/>
          </a:bodyPr>
          <a:lstStyle/>
          <a:p>
            <a:pPr marL="0" indent="0">
              <a:buNone/>
            </a:pPr>
            <a:r>
              <a:rPr lang="en-US" sz="2400" dirty="0"/>
              <a:t>Our Vision: Our workforce reflects our changing demographics, and our business climate fosters innovation, entrepreneurship, and self-sufficiency.</a:t>
            </a:r>
          </a:p>
          <a:p>
            <a:pPr marL="0" indent="0">
              <a:buNone/>
            </a:pPr>
            <a:r>
              <a:rPr lang="en-US" sz="1800" dirty="0"/>
              <a:t>Success means…</a:t>
            </a:r>
            <a:endParaRPr lang="en-US" sz="1800" b="0" dirty="0"/>
          </a:p>
          <a:p>
            <a:r>
              <a:rPr lang="en-US" sz="1800" b="0" dirty="0"/>
              <a:t>Companies can find local workers with the skills they need for today and tomorrow.</a:t>
            </a:r>
          </a:p>
          <a:p>
            <a:r>
              <a:rPr lang="en-US" sz="1800" b="0" dirty="0"/>
              <a:t>All communities are employed at equal and competitive rates.</a:t>
            </a:r>
          </a:p>
          <a:p>
            <a:r>
              <a:rPr lang="en-US" sz="1800" b="0" dirty="0"/>
              <a:t>Small businesses run by people of color grow and flourish.</a:t>
            </a:r>
          </a:p>
          <a:p>
            <a:r>
              <a:rPr lang="en-US" sz="1800" b="0" dirty="0"/>
              <a:t>Residents have tools and opportunities to provide for themselves and their families. </a:t>
            </a:r>
          </a:p>
          <a:p>
            <a:pPr marL="0" indent="0">
              <a:buNone/>
            </a:pPr>
            <a:r>
              <a:rPr lang="en-US" sz="1800" dirty="0"/>
              <a:t>To succeed, we are investing in work related to these Key Drivers</a:t>
            </a:r>
          </a:p>
          <a:p>
            <a:r>
              <a:rPr lang="en-US" sz="1800" b="0" dirty="0"/>
              <a:t>Increasing workforce preparedness.</a:t>
            </a:r>
          </a:p>
          <a:p>
            <a:r>
              <a:rPr lang="en-US" sz="1800" b="0" dirty="0"/>
              <a:t>Building community wealth.</a:t>
            </a:r>
          </a:p>
          <a:p>
            <a:r>
              <a:rPr lang="en-US" sz="1800" b="0" dirty="0"/>
              <a:t>Strengthening the delivery of financial and technical assistance to minority-owned businesses.</a:t>
            </a:r>
          </a:p>
          <a:p>
            <a:r>
              <a:rPr lang="en-US" sz="1800" b="0" dirty="0"/>
              <a:t>Advocating for improved policies and public sector programs that impact workforce development.</a:t>
            </a:r>
          </a:p>
        </p:txBody>
      </p:sp>
      <p:sp>
        <p:nvSpPr>
          <p:cNvPr id="2" name="Slide Number Placeholder 1"/>
          <p:cNvSpPr>
            <a:spLocks noGrp="1"/>
          </p:cNvSpPr>
          <p:nvPr>
            <p:ph type="sldNum" sz="quarter" idx="12"/>
          </p:nvPr>
        </p:nvSpPr>
        <p:spPr/>
        <p:txBody>
          <a:bodyPr/>
          <a:lstStyle/>
          <a:p>
            <a:fld id="{98AB158F-5599-4B60-87BC-0A8108C3B0D2}" type="slidenum">
              <a:rPr lang="en-US" smtClean="0"/>
              <a:t>17</a:t>
            </a:fld>
            <a:endParaRPr lang="en-US"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1506586"/>
      </p:ext>
    </p:extLst>
  </p:cSld>
  <p:clrMapOvr>
    <a:masterClrMapping/>
  </p:clrMapOvr>
  <mc:AlternateContent xmlns:mc="http://schemas.openxmlformats.org/markup-compatibility/2006" xmlns:p14="http://schemas.microsoft.com/office/powerpoint/2010/main">
    <mc:Choice Requires="p14">
      <p:transition spd="slow" p14:dur="2000" advTm="67985"/>
    </mc:Choice>
    <mc:Fallback xmlns="">
      <p:transition spd="slow" advTm="67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400" b="1" dirty="0">
                <a:solidFill>
                  <a:srgbClr val="CB333B"/>
                </a:solidFill>
                <a:latin typeface="Frutiger LT Std 55 Roman" panose="020B0602020204020204" pitchFamily="34" charset="0"/>
              </a:rPr>
              <a:t>Economic Vitality Key Drivers</a:t>
            </a:r>
          </a:p>
        </p:txBody>
      </p:sp>
      <p:sp>
        <p:nvSpPr>
          <p:cNvPr id="2" name="Slide Number Placeholder 1"/>
          <p:cNvSpPr>
            <a:spLocks noGrp="1"/>
          </p:cNvSpPr>
          <p:nvPr>
            <p:ph type="sldNum" sz="quarter" idx="12"/>
          </p:nvPr>
        </p:nvSpPr>
        <p:spPr/>
        <p:txBody>
          <a:bodyPr/>
          <a:lstStyle/>
          <a:p>
            <a:fld id="{98AB158F-5599-4B60-87BC-0A8108C3B0D2}" type="slidenum">
              <a:rPr lang="en-US" smtClean="0"/>
              <a:t>18</a:t>
            </a:fld>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2498" y="1027906"/>
            <a:ext cx="5650228" cy="4829197"/>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829165"/>
      </p:ext>
    </p:extLst>
  </p:cSld>
  <p:clrMapOvr>
    <a:masterClrMapping/>
  </p:clrMapOvr>
  <mc:AlternateContent xmlns:mc="http://schemas.openxmlformats.org/markup-compatibility/2006" xmlns:p14="http://schemas.microsoft.com/office/powerpoint/2010/main">
    <mc:Choice Requires="p14">
      <p:transition spd="slow" p14:dur="2000" advTm="73663"/>
    </mc:Choice>
    <mc:Fallback xmlns="">
      <p:transition spd="slow" advTm="7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199" y="365125"/>
            <a:ext cx="11001375" cy="1325563"/>
          </a:xfrm>
        </p:spPr>
        <p:txBody>
          <a:bodyPr>
            <a:normAutofit/>
          </a:bodyPr>
          <a:lstStyle/>
          <a:p>
            <a:r>
              <a:rPr lang="en-US" sz="4400" b="1" dirty="0">
                <a:solidFill>
                  <a:srgbClr val="CB333B"/>
                </a:solidFill>
                <a:latin typeface="Frutiger LT Std 55 Roman" panose="020B0602020204020204" pitchFamily="34" charset="0"/>
              </a:rPr>
              <a:t>Economic Vitality Key Drivers – </a:t>
            </a:r>
            <a:r>
              <a:rPr lang="en-US" sz="4400" b="1" dirty="0" err="1">
                <a:solidFill>
                  <a:srgbClr val="CB333B"/>
                </a:solidFill>
                <a:latin typeface="Frutiger LT Std 55 Roman" panose="020B0602020204020204" pitchFamily="34" charset="0"/>
              </a:rPr>
              <a:t>Con’t</a:t>
            </a:r>
            <a:endParaRPr lang="en-US" sz="4400" b="1" dirty="0">
              <a:solidFill>
                <a:srgbClr val="CB333B"/>
              </a:solidFill>
              <a:latin typeface="Frutiger LT Std 55 Roman" panose="020B0602020204020204" pitchFamily="34" charset="0"/>
            </a:endParaRPr>
          </a:p>
        </p:txBody>
      </p:sp>
      <p:sp>
        <p:nvSpPr>
          <p:cNvPr id="2" name="Slide Number Placeholder 1"/>
          <p:cNvSpPr>
            <a:spLocks noGrp="1"/>
          </p:cNvSpPr>
          <p:nvPr>
            <p:ph type="sldNum" sz="quarter" idx="12"/>
          </p:nvPr>
        </p:nvSpPr>
        <p:spPr/>
        <p:txBody>
          <a:bodyPr/>
          <a:lstStyle/>
          <a:p>
            <a:fld id="{98AB158F-5599-4B60-87BC-0A8108C3B0D2}" type="slidenum">
              <a:rPr lang="en-US" smtClean="0"/>
              <a:t>19</a:t>
            </a:fld>
            <a:endParaRPr lang="en-US" dirty="0"/>
          </a:p>
        </p:txBody>
      </p:sp>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1978" y="1038225"/>
            <a:ext cx="4972572" cy="48387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78132484"/>
      </p:ext>
    </p:extLst>
  </p:cSld>
  <p:clrMapOvr>
    <a:masterClrMapping/>
  </p:clrMapOvr>
  <mc:AlternateContent xmlns:mc="http://schemas.openxmlformats.org/markup-compatibility/2006" xmlns:p14="http://schemas.microsoft.com/office/powerpoint/2010/main">
    <mc:Choice Requires="p14">
      <p:transition spd="slow" p14:dur="2000" advTm="51601"/>
    </mc:Choice>
    <mc:Fallback xmlns="">
      <p:transition spd="slow" advTm="51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524000" y="696766"/>
            <a:ext cx="9144000" cy="2387600"/>
          </a:xfrm>
          <a:prstGeom prst="rect">
            <a:avLst/>
          </a:prstGeom>
        </p:spPr>
        <p:txBody>
          <a:bodyPr>
            <a:normAutofit/>
          </a:bodyPr>
          <a:lstStyle/>
          <a:p>
            <a:pPr algn="l"/>
            <a:r>
              <a:rPr lang="en-US" b="1" dirty="0">
                <a:solidFill>
                  <a:srgbClr val="CB333B"/>
                </a:solidFill>
                <a:latin typeface="Frutiger LT Std 55 Roman" panose="020B0602020204020204" pitchFamily="34" charset="0"/>
                <a:cs typeface="Arial" panose="020B0604020202020204" pitchFamily="34" charset="0"/>
              </a:rPr>
              <a:t>Agenda</a:t>
            </a:r>
          </a:p>
        </p:txBody>
      </p:sp>
      <p:sp>
        <p:nvSpPr>
          <p:cNvPr id="3" name="Subtitle 2"/>
          <p:cNvSpPr>
            <a:spLocks noGrp="1"/>
          </p:cNvSpPr>
          <p:nvPr>
            <p:ph type="subTitle" idx="4294967295"/>
          </p:nvPr>
        </p:nvSpPr>
        <p:spPr>
          <a:xfrm>
            <a:off x="1524000" y="1620901"/>
            <a:ext cx="9144000" cy="3613571"/>
          </a:xfrm>
          <a:prstGeom prst="rect">
            <a:avLst/>
          </a:prstGeom>
        </p:spPr>
        <p:txBody>
          <a:bodyPr>
            <a:noAutofit/>
          </a:bodyPr>
          <a:lstStyle/>
          <a:p>
            <a:pPr marL="457200" indent="-457200" algn="l">
              <a:lnSpc>
                <a:spcPct val="110000"/>
              </a:lnSpc>
              <a:buFont typeface="Arial" panose="020B0604020202020204" pitchFamily="34" charset="0"/>
              <a:buChar char="•"/>
            </a:pPr>
            <a:r>
              <a:rPr lang="en-US" sz="2500" b="1" dirty="0">
                <a:solidFill>
                  <a:srgbClr val="4B4F54"/>
                </a:solidFill>
                <a:latin typeface="Frutiger LT Std 45 Light" panose="020B0402020204020204" pitchFamily="34" charset="0"/>
              </a:rPr>
              <a:t>Introductions and Community Impact Staff</a:t>
            </a:r>
          </a:p>
          <a:p>
            <a:pPr marL="457200" indent="-457200" algn="l">
              <a:lnSpc>
                <a:spcPct val="110000"/>
              </a:lnSpc>
              <a:buFont typeface="Arial" panose="020B0604020202020204" pitchFamily="34" charset="0"/>
              <a:buChar char="•"/>
            </a:pPr>
            <a:r>
              <a:rPr lang="en-US" sz="2500" b="1" dirty="0">
                <a:solidFill>
                  <a:srgbClr val="4B4F54"/>
                </a:solidFill>
                <a:latin typeface="Frutiger LT Std 45 Light" panose="020B0402020204020204" pitchFamily="34" charset="0"/>
              </a:rPr>
              <a:t>Community Impact Approach </a:t>
            </a:r>
          </a:p>
          <a:p>
            <a:pPr marL="457200" indent="-457200" algn="l">
              <a:lnSpc>
                <a:spcPct val="110000"/>
              </a:lnSpc>
              <a:buFont typeface="Arial" panose="020B0604020202020204" pitchFamily="34" charset="0"/>
              <a:buChar char="•"/>
            </a:pPr>
            <a:r>
              <a:rPr lang="en-US" sz="2500" b="1" dirty="0">
                <a:solidFill>
                  <a:srgbClr val="4B4F54"/>
                </a:solidFill>
                <a:latin typeface="Frutiger LT Std 45 Light" panose="020B0402020204020204" pitchFamily="34" charset="0"/>
              </a:rPr>
              <a:t>2018 Application Process and Timeline</a:t>
            </a:r>
          </a:p>
          <a:p>
            <a:pPr marL="457200" indent="-457200" algn="l">
              <a:lnSpc>
                <a:spcPct val="110000"/>
              </a:lnSpc>
              <a:buFont typeface="Arial" panose="020B0604020202020204" pitchFamily="34" charset="0"/>
              <a:buChar char="•"/>
            </a:pPr>
            <a:r>
              <a:rPr lang="en-US" sz="2500" b="1" dirty="0">
                <a:solidFill>
                  <a:srgbClr val="4B4F54"/>
                </a:solidFill>
                <a:latin typeface="Frutiger LT Std 45 Light" panose="020B0402020204020204" pitchFamily="34" charset="0"/>
              </a:rPr>
              <a:t>Three Focus Areas and Key Drivers </a:t>
            </a:r>
          </a:p>
          <a:p>
            <a:pPr marL="457200" indent="-457200" algn="l">
              <a:lnSpc>
                <a:spcPct val="110000"/>
              </a:lnSpc>
              <a:buFont typeface="Arial" panose="020B0604020202020204" pitchFamily="34" charset="0"/>
              <a:buChar char="•"/>
            </a:pPr>
            <a:r>
              <a:rPr lang="en-US" sz="2500" b="1" dirty="0">
                <a:solidFill>
                  <a:srgbClr val="4B4F54"/>
                </a:solidFill>
                <a:latin typeface="Frutiger LT Std 45 Light" panose="020B0402020204020204" pitchFamily="34" charset="0"/>
              </a:rPr>
              <a:t>2018 Grant Round Eligibility, Criteria and Tips</a:t>
            </a:r>
          </a:p>
          <a:p>
            <a:pPr marL="457200" indent="-457200" algn="l">
              <a:lnSpc>
                <a:spcPct val="110000"/>
              </a:lnSpc>
              <a:buFont typeface="Arial" panose="020B0604020202020204" pitchFamily="34" charset="0"/>
              <a:buChar char="•"/>
            </a:pPr>
            <a:r>
              <a:rPr lang="en-US" sz="2500" b="1" dirty="0">
                <a:solidFill>
                  <a:srgbClr val="4B4F54"/>
                </a:solidFill>
                <a:latin typeface="Frutiger LT Std 45 Light" panose="020B0402020204020204" pitchFamily="34" charset="0"/>
              </a:rPr>
              <a:t>Frequently Asked Questions</a:t>
            </a:r>
          </a:p>
        </p:txBody>
      </p:sp>
      <p:sp>
        <p:nvSpPr>
          <p:cNvPr id="6" name="Slide Number Placeholder 5"/>
          <p:cNvSpPr>
            <a:spLocks noGrp="1"/>
          </p:cNvSpPr>
          <p:nvPr>
            <p:ph type="sldNum" sz="quarter" idx="12"/>
          </p:nvPr>
        </p:nvSpPr>
        <p:spPr/>
        <p:txBody>
          <a:bodyPr/>
          <a:lstStyle/>
          <a:p>
            <a:fld id="{98AB158F-5599-4B60-87BC-0A8108C3B0D2}" type="slidenum">
              <a:rPr lang="en-US" smtClean="0"/>
              <a:t>2</a:t>
            </a:fld>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9823797"/>
      </p:ext>
    </p:extLst>
  </p:cSld>
  <p:clrMapOvr>
    <a:masterClrMapping/>
  </p:clrMapOvr>
  <mc:AlternateContent xmlns:mc="http://schemas.openxmlformats.org/markup-compatibility/2006" xmlns:p14="http://schemas.microsoft.com/office/powerpoint/2010/main">
    <mc:Choice Requires="p14">
      <p:transition spd="slow" p14:dur="2000" advTm="73178"/>
    </mc:Choice>
    <mc:Fallback xmlns="">
      <p:transition spd="slow" advTm="73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396" y="365125"/>
            <a:ext cx="11114087" cy="1325563"/>
          </a:xfrm>
        </p:spPr>
        <p:txBody>
          <a:bodyPr>
            <a:normAutofit/>
          </a:bodyPr>
          <a:lstStyle/>
          <a:p>
            <a:r>
              <a:rPr lang="en-US" sz="3600" b="1" dirty="0">
                <a:solidFill>
                  <a:srgbClr val="CB333B"/>
                </a:solidFill>
                <a:latin typeface="Frutiger LT Std 55 Roman" panose="020B0602020204020204" pitchFamily="34" charset="0"/>
              </a:rPr>
              <a:t>2018 Grant </a:t>
            </a:r>
            <a:r>
              <a:rPr lang="en-US" dirty="0">
                <a:latin typeface="Frutiger LT Std 55 Roman" panose="020B0602020204020204" pitchFamily="34" charset="0"/>
              </a:rPr>
              <a:t>Round </a:t>
            </a:r>
            <a:r>
              <a:rPr lang="en-US" sz="3600" b="1" dirty="0">
                <a:solidFill>
                  <a:srgbClr val="CB333B"/>
                </a:solidFill>
                <a:latin typeface="Frutiger LT Std 55 Roman" panose="020B0602020204020204" pitchFamily="34" charset="0"/>
              </a:rPr>
              <a:t>Eligibility, Criteria and Tips</a:t>
            </a:r>
          </a:p>
        </p:txBody>
      </p:sp>
      <p:sp>
        <p:nvSpPr>
          <p:cNvPr id="4" name="Text Placeholder 3"/>
          <p:cNvSpPr>
            <a:spLocks noGrp="1"/>
          </p:cNvSpPr>
          <p:nvPr>
            <p:ph type="body" idx="1"/>
          </p:nvPr>
        </p:nvSpPr>
        <p:spPr>
          <a:xfrm>
            <a:off x="555396" y="1030690"/>
            <a:ext cx="5157787" cy="823912"/>
          </a:xfrm>
        </p:spPr>
        <p:txBody>
          <a:bodyPr>
            <a:normAutofit/>
          </a:bodyPr>
          <a:lstStyle/>
          <a:p>
            <a:pPr>
              <a:lnSpc>
                <a:spcPct val="100000"/>
              </a:lnSpc>
            </a:pPr>
            <a:r>
              <a:rPr lang="en-US" sz="2600" dirty="0">
                <a:solidFill>
                  <a:srgbClr val="CB333B"/>
                </a:solidFill>
                <a:latin typeface="Frutiger LT Std 55 Roman" panose="020B0602020204020204" pitchFamily="34" charset="0"/>
              </a:rPr>
              <a:t>Eligibility</a:t>
            </a:r>
          </a:p>
        </p:txBody>
      </p:sp>
      <p:sp>
        <p:nvSpPr>
          <p:cNvPr id="3" name="Content Placeholder 2"/>
          <p:cNvSpPr>
            <a:spLocks noGrp="1"/>
          </p:cNvSpPr>
          <p:nvPr>
            <p:ph sz="half" idx="2"/>
          </p:nvPr>
        </p:nvSpPr>
        <p:spPr>
          <a:xfrm>
            <a:off x="555397" y="1867705"/>
            <a:ext cx="10515600" cy="3684588"/>
          </a:xfrm>
        </p:spPr>
        <p:txBody>
          <a:bodyPr>
            <a:normAutofit fontScale="92500"/>
          </a:bodyPr>
          <a:lstStyle/>
          <a:p>
            <a:pPr>
              <a:lnSpc>
                <a:spcPct val="100000"/>
              </a:lnSpc>
            </a:pPr>
            <a:r>
              <a:rPr lang="en-US" sz="2500" b="1" dirty="0"/>
              <a:t>Tax-exempt or under fiscal sponsorship of tax-exempt nonprofit</a:t>
            </a:r>
          </a:p>
          <a:p>
            <a:pPr>
              <a:lnSpc>
                <a:spcPct val="100000"/>
              </a:lnSpc>
            </a:pPr>
            <a:r>
              <a:rPr lang="en-US" sz="2500" b="1" dirty="0"/>
              <a:t>Primarily serving people of Minneapolis (exception – regional, statewide or national public policy efforts that benefit Minneapolis)</a:t>
            </a:r>
          </a:p>
          <a:p>
            <a:pPr>
              <a:lnSpc>
                <a:spcPct val="100000"/>
              </a:lnSpc>
            </a:pPr>
            <a:r>
              <a:rPr lang="en-US" sz="2500" b="1" dirty="0"/>
              <a:t>No concurrent grants/one grant at a time</a:t>
            </a:r>
          </a:p>
          <a:p>
            <a:pPr>
              <a:lnSpc>
                <a:spcPct val="100000"/>
              </a:lnSpc>
            </a:pPr>
            <a:r>
              <a:rPr lang="en-US" sz="2500" b="1" dirty="0"/>
              <a:t>Previously funded organizations must meet all reporting requirements before applying again</a:t>
            </a:r>
          </a:p>
          <a:p>
            <a:pPr>
              <a:lnSpc>
                <a:spcPct val="100000"/>
              </a:lnSpc>
            </a:pPr>
            <a:r>
              <a:rPr lang="en-US" sz="2500" b="1" dirty="0"/>
              <a:t>If denied funding within past year, contact a Director of Impact Strategy to discuss proposed work and eligibility</a:t>
            </a:r>
          </a:p>
        </p:txBody>
      </p:sp>
      <p:sp>
        <p:nvSpPr>
          <p:cNvPr id="8" name="Slide Number Placeholder 7"/>
          <p:cNvSpPr>
            <a:spLocks noGrp="1"/>
          </p:cNvSpPr>
          <p:nvPr>
            <p:ph type="sldNum" sz="quarter" idx="12"/>
          </p:nvPr>
        </p:nvSpPr>
        <p:spPr/>
        <p:txBody>
          <a:bodyPr/>
          <a:lstStyle/>
          <a:p>
            <a:fld id="{98AB158F-5599-4B60-87BC-0A8108C3B0D2}" type="slidenum">
              <a:rPr lang="en-US" smtClean="0"/>
              <a:t>20</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0166825"/>
      </p:ext>
    </p:extLst>
  </p:cSld>
  <p:clrMapOvr>
    <a:masterClrMapping/>
  </p:clrMapOvr>
  <mc:AlternateContent xmlns:mc="http://schemas.openxmlformats.org/markup-compatibility/2006" xmlns:p14="http://schemas.microsoft.com/office/powerpoint/2010/main">
    <mc:Choice Requires="p14">
      <p:transition spd="slow" p14:dur="2000" advTm="96203"/>
    </mc:Choice>
    <mc:Fallback xmlns="">
      <p:transition spd="slow" advTm="96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396" y="365125"/>
            <a:ext cx="11066462" cy="1325563"/>
          </a:xfrm>
        </p:spPr>
        <p:txBody>
          <a:bodyPr>
            <a:normAutofit/>
          </a:bodyPr>
          <a:lstStyle/>
          <a:p>
            <a:r>
              <a:rPr lang="en-US" dirty="0">
                <a:latin typeface="Frutiger LT Std 55 Roman" panose="020B0602020204020204" pitchFamily="34" charset="0"/>
              </a:rPr>
              <a:t>2018 Grant Round Eligibility, Criteria and Tips</a:t>
            </a:r>
            <a:endParaRPr lang="en-US" sz="3600" b="1" dirty="0">
              <a:solidFill>
                <a:srgbClr val="CB333B"/>
              </a:solidFill>
              <a:latin typeface="Frutiger LT Std 55 Roman" panose="020B0602020204020204" pitchFamily="34" charset="0"/>
            </a:endParaRPr>
          </a:p>
        </p:txBody>
      </p:sp>
      <p:sp>
        <p:nvSpPr>
          <p:cNvPr id="4" name="Text Placeholder 3"/>
          <p:cNvSpPr>
            <a:spLocks noGrp="1"/>
          </p:cNvSpPr>
          <p:nvPr>
            <p:ph type="body" idx="1"/>
          </p:nvPr>
        </p:nvSpPr>
        <p:spPr>
          <a:xfrm>
            <a:off x="555396" y="1426639"/>
            <a:ext cx="5157787" cy="823912"/>
          </a:xfrm>
        </p:spPr>
        <p:txBody>
          <a:bodyPr>
            <a:normAutofit/>
          </a:bodyPr>
          <a:lstStyle/>
          <a:p>
            <a:pPr>
              <a:lnSpc>
                <a:spcPct val="100000"/>
              </a:lnSpc>
            </a:pPr>
            <a:r>
              <a:rPr lang="en-US" sz="2600" dirty="0">
                <a:solidFill>
                  <a:srgbClr val="CB333B"/>
                </a:solidFill>
                <a:latin typeface="Frutiger LT Std 55 Roman" panose="020B0602020204020204" pitchFamily="34" charset="0"/>
              </a:rPr>
              <a:t>Key Criteria</a:t>
            </a:r>
          </a:p>
        </p:txBody>
      </p:sp>
      <p:sp>
        <p:nvSpPr>
          <p:cNvPr id="3" name="Content Placeholder 2"/>
          <p:cNvSpPr>
            <a:spLocks noGrp="1"/>
          </p:cNvSpPr>
          <p:nvPr>
            <p:ph sz="half" idx="2"/>
          </p:nvPr>
        </p:nvSpPr>
        <p:spPr>
          <a:xfrm>
            <a:off x="555396" y="2336519"/>
            <a:ext cx="7527598" cy="3684588"/>
          </a:xfrm>
        </p:spPr>
        <p:txBody>
          <a:bodyPr>
            <a:normAutofit/>
          </a:bodyPr>
          <a:lstStyle/>
          <a:p>
            <a:pPr>
              <a:lnSpc>
                <a:spcPct val="100000"/>
              </a:lnSpc>
            </a:pPr>
            <a:r>
              <a:rPr lang="en-US" sz="2600" b="1" dirty="0"/>
              <a:t>Equity Framework</a:t>
            </a:r>
          </a:p>
          <a:p>
            <a:pPr>
              <a:lnSpc>
                <a:spcPct val="100000"/>
              </a:lnSpc>
            </a:pPr>
            <a:r>
              <a:rPr lang="en-US" sz="2600" b="1" dirty="0"/>
              <a:t>Collaboration</a:t>
            </a:r>
          </a:p>
          <a:p>
            <a:pPr>
              <a:lnSpc>
                <a:spcPct val="100000"/>
              </a:lnSpc>
            </a:pPr>
            <a:r>
              <a:rPr lang="en-US" sz="2600" b="1" dirty="0"/>
              <a:t>Financial and programmatic capacity</a:t>
            </a:r>
          </a:p>
          <a:p>
            <a:pPr>
              <a:lnSpc>
                <a:spcPct val="100000"/>
              </a:lnSpc>
            </a:pPr>
            <a:r>
              <a:rPr lang="en-US" sz="2600" b="1" dirty="0"/>
              <a:t>Leadership</a:t>
            </a:r>
          </a:p>
          <a:p>
            <a:pPr>
              <a:lnSpc>
                <a:spcPct val="100000"/>
              </a:lnSpc>
            </a:pPr>
            <a:r>
              <a:rPr lang="en-US" sz="2600" b="1" dirty="0"/>
              <a:t>Measurable results </a:t>
            </a:r>
          </a:p>
        </p:txBody>
      </p:sp>
      <p:sp>
        <p:nvSpPr>
          <p:cNvPr id="8" name="Slide Number Placeholder 7"/>
          <p:cNvSpPr>
            <a:spLocks noGrp="1"/>
          </p:cNvSpPr>
          <p:nvPr>
            <p:ph type="sldNum" sz="quarter" idx="12"/>
          </p:nvPr>
        </p:nvSpPr>
        <p:spPr/>
        <p:txBody>
          <a:bodyPr/>
          <a:lstStyle/>
          <a:p>
            <a:fld id="{98AB158F-5599-4B60-87BC-0A8108C3B0D2}" type="slidenum">
              <a:rPr lang="en-US" smtClean="0"/>
              <a:t>21</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44079223"/>
      </p:ext>
    </p:extLst>
  </p:cSld>
  <p:clrMapOvr>
    <a:masterClrMapping/>
  </p:clrMapOvr>
  <mc:AlternateContent xmlns:mc="http://schemas.openxmlformats.org/markup-compatibility/2006" xmlns:p14="http://schemas.microsoft.com/office/powerpoint/2010/main">
    <mc:Choice Requires="p14">
      <p:transition spd="slow" p14:dur="2000" advTm="68652"/>
    </mc:Choice>
    <mc:Fallback xmlns="">
      <p:transition spd="slow" advTm="68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396" y="365125"/>
            <a:ext cx="11171237" cy="1325563"/>
          </a:xfrm>
        </p:spPr>
        <p:txBody>
          <a:bodyPr>
            <a:normAutofit/>
          </a:bodyPr>
          <a:lstStyle/>
          <a:p>
            <a:r>
              <a:rPr lang="en-US" dirty="0">
                <a:latin typeface="Frutiger LT Std 55 Roman" panose="020B0602020204020204" pitchFamily="34" charset="0"/>
              </a:rPr>
              <a:t>2018 Grant Round Eligibility, Criteria and Tips</a:t>
            </a:r>
            <a:endParaRPr lang="en-US" sz="3600" b="1" dirty="0">
              <a:solidFill>
                <a:srgbClr val="CB333B"/>
              </a:solidFill>
              <a:latin typeface="Frutiger LT Std 55 Roman" panose="020B0602020204020204" pitchFamily="34" charset="0"/>
            </a:endParaRPr>
          </a:p>
        </p:txBody>
      </p:sp>
      <p:sp>
        <p:nvSpPr>
          <p:cNvPr id="4" name="Text Placeholder 3"/>
          <p:cNvSpPr>
            <a:spLocks noGrp="1"/>
          </p:cNvSpPr>
          <p:nvPr>
            <p:ph type="body" idx="1"/>
          </p:nvPr>
        </p:nvSpPr>
        <p:spPr>
          <a:xfrm>
            <a:off x="555397" y="940864"/>
            <a:ext cx="6314774" cy="823912"/>
          </a:xfrm>
        </p:spPr>
        <p:txBody>
          <a:bodyPr>
            <a:normAutofit/>
          </a:bodyPr>
          <a:lstStyle/>
          <a:p>
            <a:pPr>
              <a:lnSpc>
                <a:spcPct val="100000"/>
              </a:lnSpc>
            </a:pPr>
            <a:r>
              <a:rPr lang="en-US" sz="2600" dirty="0">
                <a:latin typeface="Frutiger LT Std 55 Roman" panose="020B0602020204020204" pitchFamily="34" charset="0"/>
              </a:rPr>
              <a:t>Tips for Drafting an Application</a:t>
            </a:r>
          </a:p>
        </p:txBody>
      </p:sp>
      <p:sp>
        <p:nvSpPr>
          <p:cNvPr id="3" name="Content Placeholder 2"/>
          <p:cNvSpPr>
            <a:spLocks noGrp="1"/>
          </p:cNvSpPr>
          <p:nvPr>
            <p:ph sz="half" idx="2"/>
          </p:nvPr>
        </p:nvSpPr>
        <p:spPr>
          <a:xfrm>
            <a:off x="555397" y="1850744"/>
            <a:ext cx="7527598" cy="3684588"/>
          </a:xfrm>
        </p:spPr>
        <p:txBody>
          <a:bodyPr>
            <a:normAutofit/>
          </a:bodyPr>
          <a:lstStyle/>
          <a:p>
            <a:pPr>
              <a:lnSpc>
                <a:spcPct val="100000"/>
              </a:lnSpc>
            </a:pPr>
            <a:r>
              <a:rPr lang="en-US" sz="2600" b="1" dirty="0"/>
              <a:t>Provide details (Numbers over Adjectives)</a:t>
            </a:r>
          </a:p>
          <a:p>
            <a:pPr>
              <a:lnSpc>
                <a:spcPct val="100000"/>
              </a:lnSpc>
            </a:pPr>
            <a:r>
              <a:rPr lang="en-US" sz="2600" b="1" dirty="0"/>
              <a:t>Be concise</a:t>
            </a:r>
          </a:p>
          <a:p>
            <a:pPr>
              <a:lnSpc>
                <a:spcPct val="100000"/>
              </a:lnSpc>
            </a:pPr>
            <a:r>
              <a:rPr lang="en-US" sz="2600" b="1" dirty="0"/>
              <a:t>Focus on creating a compelling narrative</a:t>
            </a:r>
          </a:p>
          <a:p>
            <a:pPr>
              <a:lnSpc>
                <a:spcPct val="100000"/>
              </a:lnSpc>
            </a:pPr>
            <a:r>
              <a:rPr lang="en-US" sz="2600" b="1" dirty="0"/>
              <a:t>Demonstrate a connection</a:t>
            </a:r>
          </a:p>
          <a:p>
            <a:pPr marL="0" indent="0">
              <a:lnSpc>
                <a:spcPct val="100000"/>
              </a:lnSpc>
              <a:buNone/>
            </a:pPr>
            <a:endParaRPr lang="en-US" sz="2600" dirty="0"/>
          </a:p>
        </p:txBody>
      </p:sp>
      <p:sp>
        <p:nvSpPr>
          <p:cNvPr id="8" name="Slide Number Placeholder 7"/>
          <p:cNvSpPr>
            <a:spLocks noGrp="1"/>
          </p:cNvSpPr>
          <p:nvPr>
            <p:ph type="sldNum" sz="quarter" idx="12"/>
          </p:nvPr>
        </p:nvSpPr>
        <p:spPr/>
        <p:txBody>
          <a:bodyPr/>
          <a:lstStyle/>
          <a:p>
            <a:fld id="{98AB158F-5599-4B60-87BC-0A8108C3B0D2}" type="slidenum">
              <a:rPr lang="en-US" smtClean="0"/>
              <a:t>22</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9957056"/>
      </p:ext>
    </p:extLst>
  </p:cSld>
  <p:clrMapOvr>
    <a:masterClrMapping/>
  </p:clrMapOvr>
  <mc:AlternateContent xmlns:mc="http://schemas.openxmlformats.org/markup-compatibility/2006" xmlns:p14="http://schemas.microsoft.com/office/powerpoint/2010/main">
    <mc:Choice Requires="p14">
      <p:transition spd="slow" p14:dur="2000" advTm="25855"/>
    </mc:Choice>
    <mc:Fallback xmlns="">
      <p:transition spd="slow" advTm="25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396" y="365125"/>
            <a:ext cx="11114087" cy="1325563"/>
          </a:xfrm>
        </p:spPr>
        <p:txBody>
          <a:bodyPr>
            <a:normAutofit/>
          </a:bodyPr>
          <a:lstStyle/>
          <a:p>
            <a:r>
              <a:rPr lang="en-US" dirty="0">
                <a:latin typeface="Frutiger LT Std 55 Roman" panose="020B0602020204020204" pitchFamily="34" charset="0"/>
              </a:rPr>
              <a:t>2018 Grant Round Eligibility, Criteria and Tips</a:t>
            </a:r>
            <a:endParaRPr lang="en-US" sz="3600" b="1" dirty="0">
              <a:solidFill>
                <a:srgbClr val="CB333B"/>
              </a:solidFill>
              <a:latin typeface="Frutiger LT Std 55 Roman" panose="020B0602020204020204" pitchFamily="34" charset="0"/>
            </a:endParaRPr>
          </a:p>
        </p:txBody>
      </p:sp>
      <p:sp>
        <p:nvSpPr>
          <p:cNvPr id="4" name="Text Placeholder 3"/>
          <p:cNvSpPr>
            <a:spLocks noGrp="1"/>
          </p:cNvSpPr>
          <p:nvPr>
            <p:ph type="body" idx="1"/>
          </p:nvPr>
        </p:nvSpPr>
        <p:spPr>
          <a:xfrm>
            <a:off x="555397" y="866776"/>
            <a:ext cx="10515600" cy="823912"/>
          </a:xfrm>
        </p:spPr>
        <p:txBody>
          <a:bodyPr>
            <a:normAutofit fontScale="92500" lnSpcReduction="20000"/>
          </a:bodyPr>
          <a:lstStyle/>
          <a:p>
            <a:pPr>
              <a:lnSpc>
                <a:spcPct val="100000"/>
              </a:lnSpc>
            </a:pPr>
            <a:endParaRPr lang="en-US" sz="2600" dirty="0">
              <a:solidFill>
                <a:srgbClr val="4B4F54"/>
              </a:solidFill>
              <a:latin typeface="Frutiger LT Std 55 Roman" panose="020B0602020204020204" pitchFamily="34" charset="0"/>
            </a:endParaRPr>
          </a:p>
          <a:p>
            <a:pPr>
              <a:lnSpc>
                <a:spcPct val="100000"/>
              </a:lnSpc>
            </a:pPr>
            <a:r>
              <a:rPr lang="en-US" sz="2600" dirty="0">
                <a:latin typeface="Frutiger LT Std 55 Roman" panose="020B0602020204020204" pitchFamily="34" charset="0"/>
              </a:rPr>
              <a:t>Exclusions </a:t>
            </a:r>
            <a:r>
              <a:rPr lang="en-US" sz="2600" b="0" dirty="0">
                <a:latin typeface="Frutiger LT Std 55 Roman" panose="020B0602020204020204" pitchFamily="34" charset="0"/>
              </a:rPr>
              <a:t>(See Full List on Page 12 of Grant Guidelines)</a:t>
            </a:r>
          </a:p>
        </p:txBody>
      </p:sp>
      <p:sp>
        <p:nvSpPr>
          <p:cNvPr id="3" name="Content Placeholder 2"/>
          <p:cNvSpPr>
            <a:spLocks noGrp="1"/>
          </p:cNvSpPr>
          <p:nvPr>
            <p:ph sz="half" idx="2"/>
          </p:nvPr>
        </p:nvSpPr>
        <p:spPr>
          <a:xfrm>
            <a:off x="555397" y="1776656"/>
            <a:ext cx="5157787" cy="3684588"/>
          </a:xfrm>
        </p:spPr>
        <p:txBody>
          <a:bodyPr>
            <a:normAutofit/>
          </a:bodyPr>
          <a:lstStyle/>
          <a:p>
            <a:pPr>
              <a:lnSpc>
                <a:spcPct val="100000"/>
              </a:lnSpc>
            </a:pPr>
            <a:r>
              <a:rPr lang="en-US" sz="2600" b="1" dirty="0"/>
              <a:t>Individuals</a:t>
            </a:r>
          </a:p>
          <a:p>
            <a:pPr>
              <a:lnSpc>
                <a:spcPct val="100000"/>
              </a:lnSpc>
            </a:pPr>
            <a:r>
              <a:rPr lang="en-US" sz="2600" b="1" dirty="0"/>
              <a:t>Capital/Construction Costs</a:t>
            </a:r>
          </a:p>
          <a:p>
            <a:pPr>
              <a:lnSpc>
                <a:spcPct val="100000"/>
              </a:lnSpc>
            </a:pPr>
            <a:r>
              <a:rPr lang="en-US" sz="2600" b="1" dirty="0"/>
              <a:t>Activities outside the state</a:t>
            </a:r>
          </a:p>
          <a:p>
            <a:pPr>
              <a:lnSpc>
                <a:spcPct val="100000"/>
              </a:lnSpc>
            </a:pPr>
            <a:r>
              <a:rPr lang="en-US" sz="2600" b="1" dirty="0"/>
              <a:t>Direct religious activities </a:t>
            </a:r>
          </a:p>
          <a:p>
            <a:pPr>
              <a:lnSpc>
                <a:spcPct val="100000"/>
              </a:lnSpc>
            </a:pPr>
            <a:r>
              <a:rPr lang="en-US" sz="2600" b="1" dirty="0"/>
              <a:t>Conferences/Events</a:t>
            </a:r>
          </a:p>
          <a:p>
            <a:pPr>
              <a:lnSpc>
                <a:spcPct val="100000"/>
              </a:lnSpc>
            </a:pPr>
            <a:r>
              <a:rPr lang="en-US" sz="2600" b="1" dirty="0"/>
              <a:t>Financial deficits</a:t>
            </a:r>
          </a:p>
          <a:p>
            <a:pPr>
              <a:lnSpc>
                <a:spcPct val="100000"/>
              </a:lnSpc>
            </a:pPr>
            <a:r>
              <a:rPr lang="en-US" sz="2600" b="1" dirty="0"/>
              <a:t>Memberships </a:t>
            </a:r>
            <a:endParaRPr lang="en-US" sz="2600" dirty="0"/>
          </a:p>
        </p:txBody>
      </p:sp>
      <p:sp>
        <p:nvSpPr>
          <p:cNvPr id="8" name="Slide Number Placeholder 7"/>
          <p:cNvSpPr>
            <a:spLocks noGrp="1"/>
          </p:cNvSpPr>
          <p:nvPr>
            <p:ph type="sldNum" sz="quarter" idx="12"/>
          </p:nvPr>
        </p:nvSpPr>
        <p:spPr/>
        <p:txBody>
          <a:bodyPr/>
          <a:lstStyle/>
          <a:p>
            <a:fld id="{98AB158F-5599-4B60-87BC-0A8108C3B0D2}" type="slidenum">
              <a:rPr lang="en-US" smtClean="0"/>
              <a:t>23</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0748256"/>
      </p:ext>
    </p:extLst>
  </p:cSld>
  <p:clrMapOvr>
    <a:masterClrMapping/>
  </p:clrMapOvr>
  <mc:AlternateContent xmlns:mc="http://schemas.openxmlformats.org/markup-compatibility/2006" xmlns:p14="http://schemas.microsoft.com/office/powerpoint/2010/main">
    <mc:Choice Requires="p14">
      <p:transition spd="slow" p14:dur="2000" advTm="40340"/>
    </mc:Choice>
    <mc:Fallback xmlns="">
      <p:transition spd="slow" advTm="40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397" y="365125"/>
            <a:ext cx="11112728" cy="1325563"/>
          </a:xfrm>
        </p:spPr>
        <p:txBody>
          <a:bodyPr>
            <a:normAutofit/>
          </a:bodyPr>
          <a:lstStyle/>
          <a:p>
            <a:r>
              <a:rPr lang="en-US" dirty="0">
                <a:latin typeface="Frutiger LT Std 55 Roman" panose="020B0602020204020204" pitchFamily="34" charset="0"/>
              </a:rPr>
              <a:t>2018 Grant Round Eligibility, Criteria and Tips</a:t>
            </a:r>
            <a:endParaRPr lang="en-US" sz="3600" b="1" dirty="0">
              <a:solidFill>
                <a:srgbClr val="CB333B"/>
              </a:solidFill>
              <a:latin typeface="Frutiger LT Std 55 Roman" panose="020B0602020204020204" pitchFamily="34" charset="0"/>
            </a:endParaRPr>
          </a:p>
        </p:txBody>
      </p:sp>
      <p:sp>
        <p:nvSpPr>
          <p:cNvPr id="4" name="Text Placeholder 3"/>
          <p:cNvSpPr>
            <a:spLocks noGrp="1"/>
          </p:cNvSpPr>
          <p:nvPr>
            <p:ph type="body" idx="1"/>
          </p:nvPr>
        </p:nvSpPr>
        <p:spPr>
          <a:xfrm>
            <a:off x="555396" y="1027906"/>
            <a:ext cx="8504628" cy="509588"/>
          </a:xfrm>
        </p:spPr>
        <p:txBody>
          <a:bodyPr>
            <a:normAutofit lnSpcReduction="10000"/>
          </a:bodyPr>
          <a:lstStyle/>
          <a:p>
            <a:pPr>
              <a:lnSpc>
                <a:spcPct val="100000"/>
              </a:lnSpc>
            </a:pPr>
            <a:r>
              <a:rPr lang="en-US" sz="2800" dirty="0">
                <a:solidFill>
                  <a:srgbClr val="4B4F54"/>
                </a:solidFill>
                <a:latin typeface="Frutiger LT Std 55 Roman" panose="020B0602020204020204" pitchFamily="34" charset="0"/>
              </a:rPr>
              <a:t>Online Application Portal</a:t>
            </a:r>
          </a:p>
        </p:txBody>
      </p:sp>
      <p:sp>
        <p:nvSpPr>
          <p:cNvPr id="8" name="Slide Number Placeholder 7"/>
          <p:cNvSpPr>
            <a:spLocks noGrp="1"/>
          </p:cNvSpPr>
          <p:nvPr>
            <p:ph type="sldNum" sz="quarter" idx="12"/>
          </p:nvPr>
        </p:nvSpPr>
        <p:spPr/>
        <p:txBody>
          <a:bodyPr/>
          <a:lstStyle/>
          <a:p>
            <a:fld id="{98AB158F-5599-4B60-87BC-0A8108C3B0D2}" type="slidenum">
              <a:rPr lang="en-US" smtClean="0"/>
              <a:t>24</a:t>
            </a:fld>
            <a:endParaRPr lang="en-US" dirty="0"/>
          </a:p>
        </p:txBody>
      </p:sp>
      <p:sp>
        <p:nvSpPr>
          <p:cNvPr id="6" name="TextBox 5"/>
          <p:cNvSpPr txBox="1"/>
          <p:nvPr/>
        </p:nvSpPr>
        <p:spPr>
          <a:xfrm>
            <a:off x="6134100" y="1719296"/>
            <a:ext cx="5534025" cy="3816429"/>
          </a:xfrm>
          <a:prstGeom prst="rect">
            <a:avLst/>
          </a:prstGeom>
          <a:noFill/>
        </p:spPr>
        <p:txBody>
          <a:bodyPr wrap="square" rtlCol="0">
            <a:spAutoFit/>
          </a:bodyPr>
          <a:lstStyle/>
          <a:p>
            <a:pPr marL="457200" indent="-457200">
              <a:buAutoNum type="arabicParenR"/>
            </a:pPr>
            <a:r>
              <a:rPr lang="en-US" sz="2200" b="1" dirty="0">
                <a:solidFill>
                  <a:srgbClr val="4B4F54"/>
                </a:solidFill>
                <a:latin typeface="Frutiger LT Std 55 Roman" panose="020B0602020204020204" pitchFamily="34" charset="0"/>
              </a:rPr>
              <a:t>Please visit </a:t>
            </a:r>
            <a:r>
              <a:rPr lang="en-US" sz="2200" b="1" dirty="0">
                <a:solidFill>
                  <a:srgbClr val="4B4F54"/>
                </a:solidFill>
                <a:latin typeface="Frutiger LT Std 55 Roman" panose="020B0602020204020204" pitchFamily="34" charset="0"/>
                <a:hlinkClick r:id="rId4"/>
              </a:rPr>
              <a:t>minneapolisfoundation.org/login</a:t>
            </a:r>
            <a:r>
              <a:rPr lang="en-US" sz="2200" b="1" dirty="0">
                <a:solidFill>
                  <a:srgbClr val="4B4F54"/>
                </a:solidFill>
                <a:latin typeface="Frutiger LT Std 55 Roman" panose="020B0602020204020204" pitchFamily="34" charset="0"/>
              </a:rPr>
              <a:t> to access the online application portal.</a:t>
            </a:r>
          </a:p>
          <a:p>
            <a:pPr marL="457200" indent="-457200">
              <a:buAutoNum type="arabicParenR"/>
            </a:pPr>
            <a:r>
              <a:rPr lang="en-US" sz="2200" b="1" dirty="0">
                <a:solidFill>
                  <a:srgbClr val="4B4F54"/>
                </a:solidFill>
                <a:latin typeface="Frutiger LT Std 55 Roman" panose="020B0602020204020204" pitchFamily="34" charset="0"/>
              </a:rPr>
              <a:t>Select the red ‘Login’ button under “Apply for a Community Grant Online.”</a:t>
            </a:r>
          </a:p>
          <a:p>
            <a:pPr marL="457200" indent="-457200">
              <a:buAutoNum type="arabicParenR"/>
            </a:pPr>
            <a:r>
              <a:rPr lang="en-US" sz="2200" b="1" dirty="0">
                <a:solidFill>
                  <a:srgbClr val="4B4F54"/>
                </a:solidFill>
                <a:latin typeface="Frutiger LT Std 55 Roman" panose="020B0602020204020204" pitchFamily="34" charset="0"/>
              </a:rPr>
              <a:t>New applicants should contact Rush Merchant III at 612-672-3847 to obtain a username and password.</a:t>
            </a:r>
            <a:endParaRPr lang="en-US" sz="2200" b="1" dirty="0">
              <a:solidFill>
                <a:schemeClr val="bg2">
                  <a:lumMod val="50000"/>
                </a:schemeClr>
              </a:solidFill>
              <a:latin typeface="Frutiger LT Std 55 Roman" panose="020B0602020204020204" pitchFamily="34" charset="0"/>
            </a:endParaRPr>
          </a:p>
        </p:txBody>
      </p:sp>
      <p:pic>
        <p:nvPicPr>
          <p:cNvPr id="7" name="Content Placeholder 6"/>
          <p:cNvPicPr>
            <a:picLocks noGrp="1" noChangeAspect="1"/>
          </p:cNvPicPr>
          <p:nvPr>
            <p:ph sz="half" idx="2"/>
          </p:nvPr>
        </p:nvPicPr>
        <p:blipFill>
          <a:blip r:embed="rId5" cstate="email">
            <a:extLst>
              <a:ext uri="{28A0092B-C50C-407E-A947-70E740481C1C}">
                <a14:useLocalDpi xmlns:a14="http://schemas.microsoft.com/office/drawing/2010/main"/>
              </a:ext>
            </a:extLst>
          </a:blip>
          <a:stretch>
            <a:fillRect/>
          </a:stretch>
        </p:blipFill>
        <p:spPr>
          <a:xfrm>
            <a:off x="555396" y="1716898"/>
            <a:ext cx="5411408" cy="3790219"/>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608019"/>
      </p:ext>
    </p:extLst>
  </p:cSld>
  <p:clrMapOvr>
    <a:masterClrMapping/>
  </p:clrMapOvr>
  <mc:AlternateContent xmlns:mc="http://schemas.openxmlformats.org/markup-compatibility/2006" xmlns:p14="http://schemas.microsoft.com/office/powerpoint/2010/main">
    <mc:Choice Requires="p14">
      <p:transition spd="slow" p14:dur="2000" advTm="49366"/>
    </mc:Choice>
    <mc:Fallback xmlns="">
      <p:transition spd="slow" advTm="49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Frutiger LT Std 55 Roman" panose="020B0602020204020204" pitchFamily="34" charset="0"/>
              </a:rPr>
              <a:t>2018 Grant Round Eligibility, Criteria and Tips</a:t>
            </a:r>
            <a:endParaRPr lang="en-US" sz="3600" b="1" dirty="0">
              <a:solidFill>
                <a:srgbClr val="CB333B"/>
              </a:solidFill>
              <a:latin typeface="Frutiger LT Std 55 Roman" panose="020B0602020204020204" pitchFamily="34" charset="0"/>
            </a:endParaRPr>
          </a:p>
        </p:txBody>
      </p:sp>
      <p:sp>
        <p:nvSpPr>
          <p:cNvPr id="4" name="Text Placeholder 3"/>
          <p:cNvSpPr>
            <a:spLocks noGrp="1"/>
          </p:cNvSpPr>
          <p:nvPr>
            <p:ph type="body" idx="1"/>
          </p:nvPr>
        </p:nvSpPr>
        <p:spPr>
          <a:xfrm>
            <a:off x="839788" y="964132"/>
            <a:ext cx="8504628" cy="823912"/>
          </a:xfrm>
        </p:spPr>
        <p:txBody>
          <a:bodyPr>
            <a:normAutofit fontScale="85000" lnSpcReduction="20000"/>
          </a:bodyPr>
          <a:lstStyle/>
          <a:p>
            <a:pPr>
              <a:lnSpc>
                <a:spcPct val="100000"/>
              </a:lnSpc>
            </a:pPr>
            <a:endParaRPr lang="en-US" sz="2600" dirty="0">
              <a:solidFill>
                <a:srgbClr val="4B4F54"/>
              </a:solidFill>
              <a:latin typeface="Frutiger LT Std 55 Roman" panose="020B0602020204020204" pitchFamily="34" charset="0"/>
            </a:endParaRPr>
          </a:p>
          <a:p>
            <a:pPr>
              <a:lnSpc>
                <a:spcPct val="100000"/>
              </a:lnSpc>
            </a:pPr>
            <a:r>
              <a:rPr lang="en-US" sz="2800" dirty="0">
                <a:solidFill>
                  <a:srgbClr val="4B4F54"/>
                </a:solidFill>
                <a:latin typeface="Frutiger LT Std 55 Roman" panose="020B0602020204020204" pitchFamily="34" charset="0"/>
              </a:rPr>
              <a:t>Online Application Portal</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AB158F-5599-4B60-87BC-0A8108C3B0D2}" type="slidenum">
              <a:rPr kumimoji="0" lang="en-US" sz="1400" b="0" i="0" u="none" strike="noStrike" kern="1200" cap="none" spc="0" normalizeH="0" baseline="0" noProof="0" smtClean="0">
                <a:ln>
                  <a:noFill/>
                </a:ln>
                <a:solidFill>
                  <a:srgbClr val="4B4F54"/>
                </a:solidFill>
                <a:effectLst/>
                <a:uLnTx/>
                <a:uFillTx/>
                <a:latin typeface="Frutiger LT Std 45 Light" panose="020B0402020204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srgbClr val="4B4F54"/>
              </a:solidFill>
              <a:effectLst/>
              <a:uLnTx/>
              <a:uFillTx/>
              <a:latin typeface="Frutiger LT Std 45 Light" panose="020B0402020204020204" pitchFamily="34" charset="0"/>
              <a:ea typeface="+mn-ea"/>
              <a:cs typeface="+mn-cs"/>
            </a:endParaRPr>
          </a:p>
        </p:txBody>
      </p:sp>
      <p:sp>
        <p:nvSpPr>
          <p:cNvPr id="6" name="TextBox 5"/>
          <p:cNvSpPr txBox="1"/>
          <p:nvPr/>
        </p:nvSpPr>
        <p:spPr>
          <a:xfrm>
            <a:off x="6097588" y="1149512"/>
            <a:ext cx="5194790" cy="449353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200" b="1" i="0" u="none" strike="noStrike" kern="1200" cap="none" spc="0" normalizeH="0" baseline="0" noProof="0" dirty="0">
                <a:ln>
                  <a:noFill/>
                </a:ln>
                <a:solidFill>
                  <a:srgbClr val="4B4F54"/>
                </a:solidFill>
                <a:effectLst/>
                <a:uLnTx/>
                <a:uFillTx/>
                <a:latin typeface="Frutiger LT Std 55 Roman" panose="020B0602020204020204"/>
              </a:rPr>
              <a:t>This page will appear if you’re successfully</a:t>
            </a:r>
            <a:r>
              <a:rPr kumimoji="0" lang="en-US" sz="2200" b="1" i="0" u="none" strike="noStrike" kern="1200" cap="none" spc="0" normalizeH="0" noProof="0" dirty="0">
                <a:ln>
                  <a:noFill/>
                </a:ln>
                <a:solidFill>
                  <a:srgbClr val="4B4F54"/>
                </a:solidFill>
                <a:effectLst/>
                <a:uLnTx/>
                <a:uFillTx/>
                <a:latin typeface="Frutiger LT Std 55 Roman" panose="020B0602020204020204"/>
              </a:rPr>
              <a:t> logged into the online </a:t>
            </a:r>
            <a:r>
              <a:rPr lang="en-US" sz="2200" b="1" dirty="0">
                <a:solidFill>
                  <a:srgbClr val="4B4F54"/>
                </a:solidFill>
                <a:latin typeface="Frutiger LT Std 55 Roman" panose="020B0602020204020204"/>
              </a:rPr>
              <a:t>application portal</a:t>
            </a:r>
            <a:r>
              <a:rPr kumimoji="0" lang="en-US" sz="2200" b="1" i="0" u="none" strike="noStrike" kern="1200" cap="none" spc="0" normalizeH="0" noProof="0" dirty="0">
                <a:ln>
                  <a:noFill/>
                </a:ln>
                <a:solidFill>
                  <a:srgbClr val="4B4F54"/>
                </a:solidFill>
                <a:effectLst/>
                <a:uLnTx/>
                <a:uFillTx/>
                <a:latin typeface="Frutiger LT Std 55 Roman" panose="020B0602020204020204"/>
              </a:rPr>
              <a:t>.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US" sz="2200" b="1" dirty="0">
                <a:solidFill>
                  <a:srgbClr val="4B4F54"/>
                </a:solidFill>
                <a:latin typeface="Frutiger LT Std 55 Roman" panose="020B0602020204020204"/>
              </a:rPr>
              <a:t>Next, select the appropriate Application from the “Grantee Dashboard” menu.</a:t>
            </a:r>
            <a:endParaRPr kumimoji="0" lang="en-US" sz="2200" b="1" i="0" u="none" strike="noStrike" kern="1200" cap="none" spc="0" normalizeH="0" baseline="0" noProof="0" dirty="0">
              <a:ln>
                <a:noFill/>
              </a:ln>
              <a:solidFill>
                <a:srgbClr val="4B4F54"/>
              </a:solidFill>
              <a:effectLst/>
              <a:uLnTx/>
              <a:uFillTx/>
              <a:latin typeface="Frutiger LT Std 55 Roman" panose="020B0602020204020204"/>
            </a:endParaRP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kumimoji="0" lang="en-US" sz="2200" b="1" i="0" u="none" strike="noStrike" kern="1200" cap="none" spc="0" normalizeH="0" baseline="0" noProof="0" dirty="0">
                <a:ln>
                  <a:noFill/>
                </a:ln>
                <a:solidFill>
                  <a:srgbClr val="4B4F54"/>
                </a:solidFill>
                <a:effectLst/>
                <a:uLnTx/>
                <a:uFillTx/>
                <a:latin typeface="Frutiger LT Std 55 Roman" panose="020B0602020204020204"/>
              </a:rPr>
              <a:t>Please don’t wait until the last minute to request</a:t>
            </a:r>
            <a:r>
              <a:rPr kumimoji="0" lang="en-US" sz="2200" b="1" i="0" u="none" strike="noStrike" kern="1200" cap="none" spc="0" normalizeH="0" noProof="0" dirty="0">
                <a:ln>
                  <a:noFill/>
                </a:ln>
                <a:solidFill>
                  <a:srgbClr val="4B4F54"/>
                </a:solidFill>
                <a:effectLst/>
                <a:uLnTx/>
                <a:uFillTx/>
                <a:latin typeface="Frutiger LT Std 55 Roman" panose="020B0602020204020204"/>
              </a:rPr>
              <a:t> a new username or password or register your organization. </a:t>
            </a:r>
          </a:p>
          <a:p>
            <a:pPr marL="457200" marR="0" lvl="0" indent="-457200" algn="l" defTabSz="914400" rtl="0" eaLnBrk="1" fontAlgn="auto" latinLnBrk="0" hangingPunct="1">
              <a:lnSpc>
                <a:spcPct val="100000"/>
              </a:lnSpc>
              <a:spcBef>
                <a:spcPts val="0"/>
              </a:spcBef>
              <a:spcAft>
                <a:spcPts val="0"/>
              </a:spcAft>
              <a:buClrTx/>
              <a:buSzTx/>
              <a:buFontTx/>
              <a:buAutoNum type="arabicParenR"/>
              <a:tabLst/>
              <a:defRPr/>
            </a:pPr>
            <a:r>
              <a:rPr lang="en-US" sz="2200" b="1" dirty="0">
                <a:solidFill>
                  <a:srgbClr val="4B4F54"/>
                </a:solidFill>
                <a:latin typeface="Frutiger LT Std 55 Roman" panose="020B0602020204020204"/>
              </a:rPr>
              <a:t>The o</a:t>
            </a:r>
            <a:r>
              <a:rPr lang="en-US" sz="2200" b="1" baseline="0" dirty="0">
                <a:solidFill>
                  <a:srgbClr val="4B4F54"/>
                </a:solidFill>
                <a:latin typeface="Frutiger LT Std 55 Roman" panose="020B0602020204020204"/>
              </a:rPr>
              <a:t>nline</a:t>
            </a:r>
            <a:r>
              <a:rPr lang="en-US" sz="2200" b="1" dirty="0">
                <a:solidFill>
                  <a:srgbClr val="4B4F54"/>
                </a:solidFill>
                <a:latin typeface="Frutiger LT Std 55 Roman" panose="020B0602020204020204"/>
              </a:rPr>
              <a:t> portal will lock at noon on August 25. No late applications will be accepted.</a:t>
            </a:r>
            <a:endParaRPr kumimoji="0" lang="en-US" sz="2200" b="1" i="0" u="none" strike="noStrike" kern="1200" cap="none" spc="0" normalizeH="0" baseline="0" noProof="0" dirty="0">
              <a:ln>
                <a:noFill/>
              </a:ln>
              <a:solidFill>
                <a:srgbClr val="4B4F54"/>
              </a:solidFill>
              <a:effectLst/>
              <a:uLnTx/>
              <a:uFillTx/>
              <a:latin typeface="Calibri" panose="020F0502020204030204"/>
            </a:endParaRPr>
          </a:p>
        </p:txBody>
      </p:sp>
      <p:pic>
        <p:nvPicPr>
          <p:cNvPr id="3" name="Content Placeholder 2"/>
          <p:cNvPicPr>
            <a:picLocks noGrp="1" noChangeAspect="1"/>
          </p:cNvPicPr>
          <p:nvPr>
            <p:ph sz="half" idx="2"/>
          </p:nvPr>
        </p:nvPicPr>
        <p:blipFill>
          <a:blip r:embed="rId4" cstate="email">
            <a:extLst>
              <a:ext uri="{28A0092B-C50C-407E-A947-70E740481C1C}">
                <a14:useLocalDpi xmlns:a14="http://schemas.microsoft.com/office/drawing/2010/main"/>
              </a:ext>
            </a:extLst>
          </a:blip>
          <a:stretch>
            <a:fillRect/>
          </a:stretch>
        </p:blipFill>
        <p:spPr>
          <a:xfrm>
            <a:off x="223852" y="2327649"/>
            <a:ext cx="5873736" cy="2251985"/>
          </a:xfrm>
          <a:prstGeom prst="rect">
            <a:avLst/>
          </a:prstGeom>
        </p:spPr>
      </p:pic>
      <p:sp>
        <p:nvSpPr>
          <p:cNvPr id="11" name="Right Arrow 10"/>
          <p:cNvSpPr/>
          <p:nvPr/>
        </p:nvSpPr>
        <p:spPr>
          <a:xfrm rot="19166586" flipH="1">
            <a:off x="5004065" y="1779582"/>
            <a:ext cx="1200859" cy="4591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1182776"/>
      </p:ext>
    </p:extLst>
  </p:cSld>
  <p:clrMapOvr>
    <a:masterClrMapping/>
  </p:clrMapOvr>
  <mc:AlternateContent xmlns:mc="http://schemas.openxmlformats.org/markup-compatibility/2006" xmlns:p14="http://schemas.microsoft.com/office/powerpoint/2010/main">
    <mc:Choice Requires="p14">
      <p:transition spd="slow" p14:dur="2000" advTm="61518"/>
    </mc:Choice>
    <mc:Fallback xmlns="">
      <p:transition spd="slow" advTm="61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Frutiger LT Std 55 Roman" panose="020B0602020204020204" pitchFamily="34" charset="0"/>
              </a:rPr>
              <a:t>2018 Grant Round  - What’s New?</a:t>
            </a:r>
            <a:endParaRPr lang="en-US" sz="3600" b="1" dirty="0">
              <a:solidFill>
                <a:srgbClr val="CB333B"/>
              </a:solidFill>
              <a:latin typeface="Frutiger LT Std 55 Roman" panose="020B0602020204020204" pitchFamily="34" charset="0"/>
            </a:endParaRPr>
          </a:p>
        </p:txBody>
      </p:sp>
      <p:sp>
        <p:nvSpPr>
          <p:cNvPr id="4" name="Text Placeholder 3"/>
          <p:cNvSpPr>
            <a:spLocks noGrp="1"/>
          </p:cNvSpPr>
          <p:nvPr>
            <p:ph type="body" idx="1"/>
          </p:nvPr>
        </p:nvSpPr>
        <p:spPr>
          <a:xfrm>
            <a:off x="839788" y="1168201"/>
            <a:ext cx="8504628" cy="823912"/>
          </a:xfrm>
        </p:spPr>
        <p:txBody>
          <a:bodyPr>
            <a:normAutofit fontScale="85000" lnSpcReduction="20000"/>
          </a:bodyPr>
          <a:lstStyle/>
          <a:p>
            <a:pPr>
              <a:lnSpc>
                <a:spcPct val="100000"/>
              </a:lnSpc>
            </a:pPr>
            <a:endParaRPr lang="en-US" sz="2600" dirty="0">
              <a:solidFill>
                <a:srgbClr val="4B4F54"/>
              </a:solidFill>
              <a:latin typeface="Frutiger LT Std 55 Roman" panose="020B0602020204020204" pitchFamily="34" charset="0"/>
            </a:endParaRPr>
          </a:p>
          <a:p>
            <a:pPr>
              <a:lnSpc>
                <a:spcPct val="100000"/>
              </a:lnSpc>
            </a:pPr>
            <a:r>
              <a:rPr lang="en-US" sz="2800" dirty="0">
                <a:solidFill>
                  <a:srgbClr val="4B4F54"/>
                </a:solidFill>
                <a:latin typeface="Frutiger LT Std 55 Roman" panose="020B0602020204020204" pitchFamily="34" charset="0"/>
              </a:rPr>
              <a:t>Online Application Portal</a:t>
            </a:r>
          </a:p>
        </p:txBody>
      </p:sp>
      <p:sp>
        <p:nvSpPr>
          <p:cNvPr id="8" name="Slide Number Placeholder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AB158F-5599-4B60-87BC-0A8108C3B0D2}" type="slidenum">
              <a:rPr kumimoji="0" lang="en-US" sz="1400" b="0" i="0" u="none" strike="noStrike" kern="1200" cap="none" spc="0" normalizeH="0" baseline="0" noProof="0" smtClean="0">
                <a:ln>
                  <a:noFill/>
                </a:ln>
                <a:solidFill>
                  <a:srgbClr val="4B4F54"/>
                </a:solidFill>
                <a:effectLst/>
                <a:uLnTx/>
                <a:uFillTx/>
                <a:latin typeface="Frutiger LT Std 45 Light" panose="020B0402020204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dirty="0">
              <a:ln>
                <a:noFill/>
              </a:ln>
              <a:solidFill>
                <a:srgbClr val="4B4F54"/>
              </a:solidFill>
              <a:effectLst/>
              <a:uLnTx/>
              <a:uFillTx/>
              <a:latin typeface="Frutiger LT Std 45 Light" panose="020B0402020204020204" pitchFamily="34" charset="0"/>
              <a:ea typeface="+mn-ea"/>
              <a:cs typeface="+mn-cs"/>
            </a:endParaRPr>
          </a:p>
        </p:txBody>
      </p:sp>
      <p:sp>
        <p:nvSpPr>
          <p:cNvPr id="9" name="TextBox 8"/>
          <p:cNvSpPr txBox="1"/>
          <p:nvPr/>
        </p:nvSpPr>
        <p:spPr>
          <a:xfrm>
            <a:off x="746481" y="2343830"/>
            <a:ext cx="5243771" cy="1826141"/>
          </a:xfrm>
          <a:prstGeom prst="rect">
            <a:avLst/>
          </a:prstGeom>
          <a:noFill/>
        </p:spPr>
        <p:txBody>
          <a:bodyPr wrap="square" rtlCol="0">
            <a:spAutoFit/>
          </a:bodyPr>
          <a:lstStyle/>
          <a:p>
            <a:pPr marL="228600" indent="-228600">
              <a:spcBef>
                <a:spcPts val="1000"/>
              </a:spcBef>
              <a:buFont typeface="Arial" panose="020B0604020202020204" pitchFamily="34" charset="0"/>
              <a:buChar char="•"/>
            </a:pPr>
            <a:r>
              <a:rPr lang="en-US" sz="2400" b="1" dirty="0">
                <a:solidFill>
                  <a:srgbClr val="4B4F54"/>
                </a:solidFill>
                <a:latin typeface="Frutiger LT Std 45 Light" panose="020B0402020204020204" pitchFamily="34" charset="0"/>
              </a:rPr>
              <a:t>My Applications</a:t>
            </a:r>
          </a:p>
          <a:p>
            <a:pPr marL="228600" indent="-228600">
              <a:spcBef>
                <a:spcPts val="1000"/>
              </a:spcBef>
              <a:buFont typeface="Arial" panose="020B0604020202020204" pitchFamily="34" charset="0"/>
              <a:buChar char="•"/>
            </a:pPr>
            <a:r>
              <a:rPr lang="en-US" sz="2400" b="1" dirty="0">
                <a:solidFill>
                  <a:srgbClr val="4B4F54"/>
                </a:solidFill>
                <a:latin typeface="Frutiger LT Std 45 Light" panose="020B0402020204020204" pitchFamily="34" charset="0"/>
              </a:rPr>
              <a:t>Title of Application</a:t>
            </a:r>
          </a:p>
          <a:p>
            <a:pPr marL="228600" indent="-228600">
              <a:spcBef>
                <a:spcPts val="1000"/>
              </a:spcBef>
              <a:buFont typeface="Arial" panose="020B0604020202020204" pitchFamily="34" charset="0"/>
              <a:buChar char="•"/>
            </a:pPr>
            <a:r>
              <a:rPr lang="en-US" sz="2400" b="1" dirty="0">
                <a:solidFill>
                  <a:srgbClr val="4B4F54"/>
                </a:solidFill>
                <a:latin typeface="Frutiger LT Std 45 Light" panose="020B0402020204020204" pitchFamily="34" charset="0"/>
              </a:rPr>
              <a:t>Workflow and Requirements</a:t>
            </a:r>
          </a:p>
          <a:p>
            <a:pPr marL="285750" indent="-285750">
              <a:buFont typeface="Arial" panose="020B0604020202020204" pitchFamily="34" charset="0"/>
              <a:buChar char="•"/>
            </a:pPr>
            <a:endParaRPr lang="en-US" sz="2400" dirty="0">
              <a:solidFill>
                <a:srgbClr val="4B4F54"/>
              </a:solidFill>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7452" y="899043"/>
            <a:ext cx="5091405" cy="4948601"/>
          </a:xfrm>
          <a:prstGeom prst="rect">
            <a:avLst/>
          </a:prstGeom>
          <a:ln w="25400">
            <a:solidFill>
              <a:srgbClr val="C00000"/>
            </a:solidFill>
          </a:ln>
        </p:spPr>
      </p:pic>
      <p:pic>
        <p:nvPicPr>
          <p:cNvPr id="13" name="Picture 12"/>
          <p:cNvPicPr>
            <a:picLocks noChangeAspect="1"/>
          </p:cNvPicPr>
          <p:nvPr/>
        </p:nvPicPr>
        <p:blipFill>
          <a:blip r:embed="rId5"/>
          <a:stretch>
            <a:fillRect/>
          </a:stretch>
        </p:blipFill>
        <p:spPr>
          <a:xfrm>
            <a:off x="473291" y="4288645"/>
            <a:ext cx="5650610" cy="1558999"/>
          </a:xfrm>
          <a:prstGeom prst="rect">
            <a:avLst/>
          </a:prstGeom>
          <a:solidFill>
            <a:schemeClr val="bg1"/>
          </a:solidFill>
          <a:ln w="25400">
            <a:solidFill>
              <a:srgbClr val="C00000"/>
            </a:solidFill>
          </a:ln>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74328085"/>
      </p:ext>
    </p:extLst>
  </p:cSld>
  <p:clrMapOvr>
    <a:masterClrMapping/>
  </p:clrMapOvr>
  <mc:AlternateContent xmlns:mc="http://schemas.openxmlformats.org/markup-compatibility/2006" xmlns:p14="http://schemas.microsoft.com/office/powerpoint/2010/main">
    <mc:Choice Requires="p14">
      <p:transition spd="slow" p14:dur="2000" advTm="80935"/>
    </mc:Choice>
    <mc:Fallback xmlns="">
      <p:transition spd="slow" advTm="80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396" y="365125"/>
            <a:ext cx="11103204" cy="1325563"/>
          </a:xfrm>
        </p:spPr>
        <p:txBody>
          <a:bodyPr>
            <a:normAutofit/>
          </a:bodyPr>
          <a:lstStyle/>
          <a:p>
            <a:r>
              <a:rPr lang="en-US" dirty="0">
                <a:latin typeface="Frutiger LT Std 55 Roman" panose="020B0602020204020204" pitchFamily="34" charset="0"/>
              </a:rPr>
              <a:t>2018 Grant Round Eligibility, Criteria and Tips</a:t>
            </a:r>
            <a:endParaRPr lang="en-US" sz="3600" b="1" dirty="0">
              <a:solidFill>
                <a:srgbClr val="CB333B"/>
              </a:solidFill>
              <a:latin typeface="Frutiger LT Std 55 Roman" panose="020B0602020204020204" pitchFamily="34" charset="0"/>
            </a:endParaRPr>
          </a:p>
        </p:txBody>
      </p:sp>
      <p:sp>
        <p:nvSpPr>
          <p:cNvPr id="4" name="Text Placeholder 3"/>
          <p:cNvSpPr>
            <a:spLocks noGrp="1"/>
          </p:cNvSpPr>
          <p:nvPr>
            <p:ph type="body" idx="1"/>
          </p:nvPr>
        </p:nvSpPr>
        <p:spPr>
          <a:xfrm>
            <a:off x="555396" y="936516"/>
            <a:ext cx="8504628" cy="823912"/>
          </a:xfrm>
        </p:spPr>
        <p:txBody>
          <a:bodyPr>
            <a:normAutofit fontScale="85000" lnSpcReduction="20000"/>
          </a:bodyPr>
          <a:lstStyle/>
          <a:p>
            <a:pPr>
              <a:lnSpc>
                <a:spcPct val="100000"/>
              </a:lnSpc>
            </a:pPr>
            <a:endParaRPr lang="en-US" sz="2600" dirty="0">
              <a:solidFill>
                <a:srgbClr val="4B4F54"/>
              </a:solidFill>
              <a:latin typeface="Frutiger LT Std 55 Roman" panose="020B0602020204020204" pitchFamily="34" charset="0"/>
            </a:endParaRPr>
          </a:p>
          <a:p>
            <a:pPr>
              <a:lnSpc>
                <a:spcPct val="100000"/>
              </a:lnSpc>
            </a:pPr>
            <a:r>
              <a:rPr lang="en-US" sz="2800" dirty="0">
                <a:solidFill>
                  <a:srgbClr val="4B4F54"/>
                </a:solidFill>
                <a:latin typeface="Frutiger LT Std 55 Roman" panose="020B0602020204020204" pitchFamily="34" charset="0"/>
              </a:rPr>
              <a:t>Online Application Portal</a:t>
            </a:r>
          </a:p>
        </p:txBody>
      </p:sp>
      <p:sp>
        <p:nvSpPr>
          <p:cNvPr id="8" name="Slide Number Placeholder 7"/>
          <p:cNvSpPr>
            <a:spLocks noGrp="1"/>
          </p:cNvSpPr>
          <p:nvPr>
            <p:ph type="sldNum" sz="quarter" idx="12"/>
          </p:nvPr>
        </p:nvSpPr>
        <p:spPr/>
        <p:txBody>
          <a:bodyPr/>
          <a:lstStyle/>
          <a:p>
            <a:fld id="{98AB158F-5599-4B60-87BC-0A8108C3B0D2}" type="slidenum">
              <a:rPr lang="en-US" smtClean="0"/>
              <a:t>27</a:t>
            </a:fld>
            <a:endParaRPr lang="en-US" dirty="0"/>
          </a:p>
        </p:txBody>
      </p:sp>
      <p:sp>
        <p:nvSpPr>
          <p:cNvPr id="6" name="TextBox 5"/>
          <p:cNvSpPr txBox="1"/>
          <p:nvPr/>
        </p:nvSpPr>
        <p:spPr>
          <a:xfrm>
            <a:off x="555396" y="2085799"/>
            <a:ext cx="5021316" cy="2462213"/>
          </a:xfrm>
          <a:prstGeom prst="rect">
            <a:avLst/>
          </a:prstGeom>
          <a:noFill/>
        </p:spPr>
        <p:txBody>
          <a:bodyPr wrap="square" rtlCol="0">
            <a:spAutoFit/>
          </a:bodyPr>
          <a:lstStyle/>
          <a:p>
            <a:r>
              <a:rPr lang="en-US" sz="2200" b="1" dirty="0">
                <a:solidFill>
                  <a:srgbClr val="4B4F54"/>
                </a:solidFill>
                <a:latin typeface="Frutiger LT Std 55 Roman" panose="020B0602020204020204"/>
              </a:rPr>
              <a:t>Questions or trouble logging into the online system? </a:t>
            </a:r>
          </a:p>
          <a:p>
            <a:endParaRPr lang="en-US" sz="2200" b="1" dirty="0">
              <a:solidFill>
                <a:srgbClr val="4B4F54"/>
              </a:solidFill>
              <a:latin typeface="Frutiger LT Std 55 Roman" panose="020B0602020204020204"/>
            </a:endParaRPr>
          </a:p>
          <a:p>
            <a:r>
              <a:rPr lang="en-US" sz="2200" b="1" dirty="0">
                <a:solidFill>
                  <a:srgbClr val="4B4F54"/>
                </a:solidFill>
                <a:latin typeface="Frutiger LT Std 55 Roman" panose="020B0602020204020204"/>
              </a:rPr>
              <a:t>Please contact Rush Merchant, Administrative Assistant, at </a:t>
            </a:r>
          </a:p>
          <a:p>
            <a:r>
              <a:rPr lang="en-US" sz="2200" b="1" dirty="0">
                <a:solidFill>
                  <a:srgbClr val="4B4F54"/>
                </a:solidFill>
                <a:latin typeface="Frutiger LT Std 55 Roman" panose="020B0602020204020204"/>
              </a:rPr>
              <a:t>612-672-3847 or </a:t>
            </a:r>
            <a:r>
              <a:rPr lang="en-US" sz="2200" b="1" dirty="0">
                <a:solidFill>
                  <a:srgbClr val="4B4F54"/>
                </a:solidFill>
                <a:latin typeface="Frutiger LT Std 55 Roman" panose="020B0602020204020204"/>
                <a:hlinkClick r:id="rId4"/>
              </a:rPr>
              <a:t>rmerchant@mplsfoundation.org</a:t>
            </a:r>
            <a:endParaRPr lang="en-US" sz="2200" b="1" dirty="0">
              <a:solidFill>
                <a:srgbClr val="4B4F54"/>
              </a:solidFill>
            </a:endParaRP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95926" y="1015867"/>
            <a:ext cx="5822812" cy="485558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3068300"/>
      </p:ext>
    </p:extLst>
  </p:cSld>
  <p:clrMapOvr>
    <a:masterClrMapping/>
  </p:clrMapOvr>
  <mc:AlternateContent xmlns:mc="http://schemas.openxmlformats.org/markup-compatibility/2006" xmlns:p14="http://schemas.microsoft.com/office/powerpoint/2010/main">
    <mc:Choice Requires="p14">
      <p:transition spd="slow" p14:dur="2000" advTm="98068"/>
    </mc:Choice>
    <mc:Fallback xmlns="">
      <p:transition spd="slow" advTm="98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763" y="365125"/>
            <a:ext cx="10515600" cy="1325563"/>
          </a:xfrm>
        </p:spPr>
        <p:txBody>
          <a:bodyPr>
            <a:normAutofit/>
          </a:bodyPr>
          <a:lstStyle/>
          <a:p>
            <a:r>
              <a:rPr lang="en-US" sz="3600" b="1" dirty="0">
                <a:solidFill>
                  <a:srgbClr val="CB333B"/>
                </a:solidFill>
                <a:latin typeface="Frutiger LT Std 55 Roman" panose="020B0602020204020204" pitchFamily="34" charset="0"/>
              </a:rPr>
              <a:t>Frequently Asked Questions </a:t>
            </a:r>
          </a:p>
        </p:txBody>
      </p:sp>
      <p:sp>
        <p:nvSpPr>
          <p:cNvPr id="8" name="Slide Number Placeholder 7"/>
          <p:cNvSpPr>
            <a:spLocks noGrp="1"/>
          </p:cNvSpPr>
          <p:nvPr>
            <p:ph type="sldNum" sz="quarter" idx="12"/>
          </p:nvPr>
        </p:nvSpPr>
        <p:spPr/>
        <p:txBody>
          <a:bodyPr/>
          <a:lstStyle/>
          <a:p>
            <a:fld id="{98AB158F-5599-4B60-87BC-0A8108C3B0D2}" type="slidenum">
              <a:rPr lang="en-US" smtClean="0"/>
              <a:t>28</a:t>
            </a:fld>
            <a:endParaRPr lang="en-US" dirty="0"/>
          </a:p>
        </p:txBody>
      </p:sp>
      <p:sp>
        <p:nvSpPr>
          <p:cNvPr id="10" name="TextBox 9"/>
          <p:cNvSpPr txBox="1"/>
          <p:nvPr/>
        </p:nvSpPr>
        <p:spPr>
          <a:xfrm>
            <a:off x="639763" y="1127343"/>
            <a:ext cx="10723562" cy="4093428"/>
          </a:xfrm>
          <a:prstGeom prst="rect">
            <a:avLst/>
          </a:prstGeom>
          <a:noFill/>
        </p:spPr>
        <p:txBody>
          <a:bodyPr wrap="square" rtlCol="0">
            <a:spAutoFit/>
          </a:bodyPr>
          <a:lstStyle/>
          <a:p>
            <a:r>
              <a:rPr lang="en-US" sz="2000" b="1" dirty="0">
                <a:solidFill>
                  <a:srgbClr val="4B4F54"/>
                </a:solidFill>
                <a:latin typeface="Frutiger LT Std 55 Roman" panose="020B0602020204020204" pitchFamily="34" charset="0"/>
              </a:rPr>
              <a:t>How do I know if my organization will be competitive in the application process?</a:t>
            </a:r>
          </a:p>
          <a:p>
            <a:r>
              <a:rPr lang="en-US" sz="2000" dirty="0">
                <a:solidFill>
                  <a:srgbClr val="4B4F54"/>
                </a:solidFill>
                <a:latin typeface="Frutiger LT Std 55 Roman" panose="020B0602020204020204" pitchFamily="34" charset="0"/>
              </a:rPr>
              <a:t>The Minneapolis Foundation’s competitive grant process focuses on nonprofits that share our core values and whose programs are highly aligned with the Key Drivers identified in the each of our three focus areas. While reviewing applications, foundation staff focus upon 1) alignment with the Equity Framework, willingness to collaborate with other organizations, financial stability and programmatic capacity, the strength of the organization’s leadership and the ability to demonstrate a measurable impact. </a:t>
            </a:r>
          </a:p>
          <a:p>
            <a:pPr marL="342900" indent="-342900">
              <a:buAutoNum type="arabicParenR"/>
            </a:pPr>
            <a:endParaRPr lang="en-US" sz="2000" b="1" dirty="0">
              <a:solidFill>
                <a:srgbClr val="4B4F54"/>
              </a:solidFill>
              <a:latin typeface="Frutiger LT Std 55 Roman" panose="020B0602020204020204" pitchFamily="34" charset="0"/>
            </a:endParaRPr>
          </a:p>
          <a:p>
            <a:r>
              <a:rPr lang="en-US" sz="2000" b="1" dirty="0">
                <a:solidFill>
                  <a:srgbClr val="4B4F54"/>
                </a:solidFill>
                <a:latin typeface="Frutiger LT Std 55 Roman" panose="020B0602020204020204" pitchFamily="34" charset="0"/>
              </a:rPr>
              <a:t>How soon after I submit my application will my organization receive notification from the Foundation?</a:t>
            </a:r>
          </a:p>
          <a:p>
            <a:r>
              <a:rPr lang="en-US" sz="2000" dirty="0">
                <a:solidFill>
                  <a:srgbClr val="4B4F54"/>
                </a:solidFill>
                <a:latin typeface="Frutiger LT Std 55 Roman" panose="020B0602020204020204" pitchFamily="34" charset="0"/>
              </a:rPr>
              <a:t>Organizations will find out whether or not they will receive funding approximately 16 weeks after the close of the grant application (approximately mid-December).</a:t>
            </a:r>
            <a:endParaRPr lang="en-US" sz="2400" dirty="0">
              <a:solidFill>
                <a:srgbClr val="4B4F54"/>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22001476"/>
      </p:ext>
    </p:extLst>
  </p:cSld>
  <p:clrMapOvr>
    <a:masterClrMapping/>
  </p:clrMapOvr>
  <mc:AlternateContent xmlns:mc="http://schemas.openxmlformats.org/markup-compatibility/2006" xmlns:p14="http://schemas.microsoft.com/office/powerpoint/2010/main">
    <mc:Choice Requires="p14">
      <p:transition spd="slow" p14:dur="2000" advTm="45003"/>
    </mc:Choice>
    <mc:Fallback xmlns="">
      <p:transition spd="slow" advTm="45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8AB158F-5599-4B60-87BC-0A8108C3B0D2}" type="slidenum">
              <a:rPr lang="en-US" smtClean="0"/>
              <a:t>29</a:t>
            </a:fld>
            <a:endParaRPr lang="en-US" dirty="0"/>
          </a:p>
        </p:txBody>
      </p:sp>
      <p:sp>
        <p:nvSpPr>
          <p:cNvPr id="10" name="TextBox 9"/>
          <p:cNvSpPr txBox="1"/>
          <p:nvPr/>
        </p:nvSpPr>
        <p:spPr>
          <a:xfrm>
            <a:off x="570977" y="427831"/>
            <a:ext cx="11059047" cy="6555641"/>
          </a:xfrm>
          <a:prstGeom prst="rect">
            <a:avLst/>
          </a:prstGeom>
          <a:noFill/>
        </p:spPr>
        <p:txBody>
          <a:bodyPr wrap="square" rtlCol="0">
            <a:spAutoFit/>
          </a:bodyPr>
          <a:lstStyle/>
          <a:p>
            <a:r>
              <a:rPr lang="en-US" sz="2000" b="1" dirty="0">
                <a:solidFill>
                  <a:srgbClr val="4B4F54"/>
                </a:solidFill>
                <a:latin typeface="Frutiger LT Std 55 Roman" panose="020B0602020204020204" pitchFamily="34" charset="0"/>
              </a:rPr>
              <a:t>Does my organization have to submit an LOI or can I just submit the application?</a:t>
            </a:r>
          </a:p>
          <a:p>
            <a:r>
              <a:rPr lang="en-US" sz="2000" dirty="0">
                <a:solidFill>
                  <a:srgbClr val="4B4F54"/>
                </a:solidFill>
                <a:latin typeface="Frutiger LT Std 55 Roman" panose="020B0602020204020204" pitchFamily="34" charset="0"/>
              </a:rPr>
              <a:t>The LOI step has been eliminated from the application process for the 2018 grant round.  Only the application is required.</a:t>
            </a:r>
            <a:endParaRPr lang="en-US" sz="2000" b="1" dirty="0">
              <a:solidFill>
                <a:srgbClr val="4B4F54"/>
              </a:solidFill>
              <a:latin typeface="Frutiger LT Std 55 Roman" panose="020B0602020204020204" pitchFamily="34" charset="0"/>
            </a:endParaRPr>
          </a:p>
          <a:p>
            <a:endParaRPr lang="en-US" sz="2000" dirty="0">
              <a:solidFill>
                <a:srgbClr val="4B4F54"/>
              </a:solidFill>
              <a:latin typeface="Frutiger LT Std 55 Roman" panose="020B0602020204020204" pitchFamily="34" charset="0"/>
            </a:endParaRPr>
          </a:p>
          <a:p>
            <a:r>
              <a:rPr lang="en-US" sz="2000" b="1" dirty="0">
                <a:solidFill>
                  <a:srgbClr val="4B4F54"/>
                </a:solidFill>
                <a:latin typeface="Frutiger LT Std 55 Roman" panose="020B0602020204020204" pitchFamily="34" charset="0"/>
              </a:rPr>
              <a:t>Is there a way for my organization to seek funding from a Donor Advised Fund at The Minneapolis Foundation? </a:t>
            </a:r>
          </a:p>
          <a:p>
            <a:r>
              <a:rPr lang="en-US" sz="2000" dirty="0">
                <a:solidFill>
                  <a:srgbClr val="4B4F54"/>
                </a:solidFill>
                <a:latin typeface="Frutiger LT Std 55 Roman" panose="020B0602020204020204" pitchFamily="34" charset="0"/>
              </a:rPr>
              <a:t>No. The Foundation works directly with individuals and families who have established Donor Advised Funds to help them make charitable gifts to organizations of their choosing. The Foundation does not accept requests for support from these funds. </a:t>
            </a:r>
          </a:p>
          <a:p>
            <a:pPr lvl="1"/>
            <a:endParaRPr lang="en-US" sz="2000" dirty="0">
              <a:solidFill>
                <a:srgbClr val="4B4F54"/>
              </a:solidFill>
              <a:latin typeface="Frutiger LT Std 55 Roman" panose="020B0602020204020204" pitchFamily="34" charset="0"/>
            </a:endParaRPr>
          </a:p>
          <a:p>
            <a:r>
              <a:rPr lang="en-US" sz="2000" b="1" dirty="0">
                <a:solidFill>
                  <a:srgbClr val="4B4F54"/>
                </a:solidFill>
                <a:latin typeface="Frutiger LT Std 55 Roman" panose="020B0602020204020204" pitchFamily="34" charset="0"/>
              </a:rPr>
              <a:t>My organization’s mission and activities align with more than one Focus Area or Key Driver identified by The Minneapolis Foundation. What should I do?</a:t>
            </a:r>
          </a:p>
          <a:p>
            <a:r>
              <a:rPr lang="en-US" sz="2000" dirty="0">
                <a:solidFill>
                  <a:srgbClr val="4B4F54"/>
                </a:solidFill>
                <a:latin typeface="Frutiger LT Std 55 Roman" panose="020B0602020204020204" pitchFamily="34" charset="0"/>
              </a:rPr>
              <a:t>Select the Focus Area and Key Driver that you think most closely aligns with the your organization’s work when completing the application. Our staff is aware that equity issues are complex and many organizations have activities that can be classified under multiple Focus Areas. If our staff feels your work should be under a different Focus Area or Key Driver, we will reassign it and notify you.</a:t>
            </a:r>
          </a:p>
          <a:p>
            <a:pPr lvl="1"/>
            <a:endParaRPr lang="en-US" sz="2000" dirty="0">
              <a:solidFill>
                <a:srgbClr val="4B4F54"/>
              </a:solidFill>
              <a:latin typeface="Frutiger LT Std 55 Roman" panose="020B0602020204020204" pitchFamily="34" charset="0"/>
            </a:endParaRPr>
          </a:p>
          <a:p>
            <a:pPr lvl="1"/>
            <a:endParaRPr lang="en-US" sz="2000" dirty="0">
              <a:solidFill>
                <a:srgbClr val="4B4F54"/>
              </a:solidFill>
            </a:endParaRPr>
          </a:p>
          <a:p>
            <a:pPr lvl="1"/>
            <a:endParaRPr lang="en-US" sz="2000" dirty="0">
              <a:solidFill>
                <a:srgbClr val="4B4F54"/>
              </a:solidFill>
              <a:latin typeface="Frutiger LT Std 55 Roman" panose="020B0602020204020204" pitchFamily="34" charset="0"/>
            </a:endParaRPr>
          </a:p>
          <a:p>
            <a:pPr lvl="1"/>
            <a:endParaRPr lang="en-US" sz="2000" dirty="0">
              <a:solidFill>
                <a:srgbClr val="4B4F54"/>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51259272"/>
      </p:ext>
    </p:extLst>
  </p:cSld>
  <p:clrMapOvr>
    <a:masterClrMapping/>
  </p:clrMapOvr>
  <mc:AlternateContent xmlns:mc="http://schemas.openxmlformats.org/markup-compatibility/2006" xmlns:p14="http://schemas.microsoft.com/office/powerpoint/2010/main">
    <mc:Choice Requires="p14">
      <p:transition spd="slow" p14:dur="2000" advTm="98645"/>
    </mc:Choice>
    <mc:Fallback xmlns="">
      <p:transition spd="slow" advTm="98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632" y="-506627"/>
            <a:ext cx="12159049" cy="1600200"/>
          </a:xfrm>
        </p:spPr>
        <p:txBody>
          <a:bodyPr/>
          <a:lstStyle/>
          <a:p>
            <a:r>
              <a:rPr lang="en-US" sz="2800" b="1" dirty="0">
                <a:solidFill>
                  <a:srgbClr val="4B4F54"/>
                </a:solidFill>
              </a:rPr>
              <a:t>Three Focus Areas:</a:t>
            </a:r>
            <a:br>
              <a:rPr lang="en-US" sz="2800" b="1" dirty="0">
                <a:solidFill>
                  <a:srgbClr val="4B4F54"/>
                </a:solidFill>
              </a:rPr>
            </a:br>
            <a:r>
              <a:rPr lang="en-US" sz="2800" b="1" dirty="0"/>
              <a:t>Civic Engagement, Economic Vitality &amp; Education</a:t>
            </a:r>
          </a:p>
        </p:txBody>
      </p:sp>
      <p:sp>
        <p:nvSpPr>
          <p:cNvPr id="5" name="Slide Number Placeholder 4"/>
          <p:cNvSpPr>
            <a:spLocks noGrp="1"/>
          </p:cNvSpPr>
          <p:nvPr>
            <p:ph type="sldNum" sz="quarter" idx="12"/>
          </p:nvPr>
        </p:nvSpPr>
        <p:spPr/>
        <p:txBody>
          <a:bodyPr/>
          <a:lstStyle/>
          <a:p>
            <a:fld id="{98AB158F-5599-4B60-87BC-0A8108C3B0D2}" type="slidenum">
              <a:rPr lang="en-US" smtClean="0"/>
              <a:t>3</a:t>
            </a:fld>
            <a:endParaRPr lang="en-US" dirty="0"/>
          </a:p>
        </p:txBody>
      </p:sp>
      <p:pic>
        <p:nvPicPr>
          <p:cNvPr id="1026" name="Picture 2" descr="Wilkins-Foot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8257" y="1210612"/>
            <a:ext cx="5280678" cy="28291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iawatha Academie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13156" y="1205543"/>
            <a:ext cx="4644993" cy="28342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77960" y="2987433"/>
            <a:ext cx="3608408" cy="2921751"/>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8485075"/>
      </p:ext>
    </p:extLst>
  </p:cSld>
  <p:clrMapOvr>
    <a:masterClrMapping/>
  </p:clrMapOvr>
  <mc:AlternateContent xmlns:mc="http://schemas.openxmlformats.org/markup-compatibility/2006" xmlns:p14="http://schemas.microsoft.com/office/powerpoint/2010/main">
    <mc:Choice Requires="p14">
      <p:transition spd="slow" p14:dur="2000" advTm="12438"/>
    </mc:Choice>
    <mc:Fallback xmlns="">
      <p:transition spd="slow" advTm="12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8AB158F-5599-4B60-87BC-0A8108C3B0D2}" type="slidenum">
              <a:rPr lang="en-US" smtClean="0"/>
              <a:t>30</a:t>
            </a:fld>
            <a:endParaRPr lang="en-US" dirty="0"/>
          </a:p>
        </p:txBody>
      </p:sp>
      <p:sp>
        <p:nvSpPr>
          <p:cNvPr id="10" name="TextBox 9"/>
          <p:cNvSpPr txBox="1"/>
          <p:nvPr/>
        </p:nvSpPr>
        <p:spPr>
          <a:xfrm>
            <a:off x="555397" y="434497"/>
            <a:ext cx="11055578" cy="6555641"/>
          </a:xfrm>
          <a:prstGeom prst="rect">
            <a:avLst/>
          </a:prstGeom>
          <a:noFill/>
        </p:spPr>
        <p:txBody>
          <a:bodyPr wrap="square" rtlCol="0">
            <a:spAutoFit/>
          </a:bodyPr>
          <a:lstStyle/>
          <a:p>
            <a:r>
              <a:rPr lang="en-US" sz="2000" b="1" dirty="0">
                <a:solidFill>
                  <a:srgbClr val="4B4F54"/>
                </a:solidFill>
                <a:latin typeface="Frutiger LT Std 55 Roman" panose="020B0602020204020204" pitchFamily="34" charset="0"/>
              </a:rPr>
              <a:t>Can I submit supplementary materials electronically or through postal mail?</a:t>
            </a:r>
          </a:p>
          <a:p>
            <a:r>
              <a:rPr lang="en-US" sz="2000" dirty="0">
                <a:solidFill>
                  <a:srgbClr val="4B4F54"/>
                </a:solidFill>
                <a:latin typeface="Frutiger LT Std 55 Roman" panose="020B0602020204020204" pitchFamily="34" charset="0"/>
              </a:rPr>
              <a:t>No. The Foundation does not accept supplementary materials. Thoroughly completing every section of the application will give us sufficient information to evaluate your request based on our grantmaking priorities. Foundation staff will contact your organization if we wish to review additional information. </a:t>
            </a:r>
            <a:endParaRPr lang="en-US" sz="2000" b="1" dirty="0">
              <a:solidFill>
                <a:srgbClr val="4B4F54"/>
              </a:solidFill>
              <a:latin typeface="Frutiger LT Std 55 Roman" panose="020B0602020204020204" pitchFamily="34" charset="0"/>
            </a:endParaRPr>
          </a:p>
          <a:p>
            <a:endParaRPr lang="en-US" sz="2000" dirty="0">
              <a:solidFill>
                <a:srgbClr val="4B4F54"/>
              </a:solidFill>
              <a:latin typeface="Frutiger LT Std 55 Roman" panose="020B0602020204020204" pitchFamily="34" charset="0"/>
            </a:endParaRPr>
          </a:p>
          <a:p>
            <a:r>
              <a:rPr lang="en-US" sz="2000" b="1" dirty="0">
                <a:solidFill>
                  <a:srgbClr val="4B4F54"/>
                </a:solidFill>
                <a:latin typeface="Frutiger LT Std 55 Roman" panose="020B0602020204020204" pitchFamily="34" charset="0"/>
              </a:rPr>
              <a:t>How much time should I set aside to complete the application? </a:t>
            </a:r>
            <a:endParaRPr lang="en-US" sz="2000" dirty="0">
              <a:solidFill>
                <a:srgbClr val="4B4F54"/>
              </a:solidFill>
              <a:latin typeface="Frutiger LT Std 55 Roman" panose="020B0602020204020204" pitchFamily="34" charset="0"/>
            </a:endParaRPr>
          </a:p>
          <a:p>
            <a:pPr marL="0" lvl="1"/>
            <a:r>
              <a:rPr lang="en-US" sz="2000" dirty="0">
                <a:solidFill>
                  <a:srgbClr val="4B4F54"/>
                </a:solidFill>
                <a:latin typeface="Frutiger LT Std 55 Roman" panose="020B0602020204020204" pitchFamily="34" charset="0"/>
              </a:rPr>
              <a:t>This will vary for each organization. Our team recommends previewing the Application (word documents are available on our website) several weeks in advance of the August deadline. Next, gather the data and related information you will need and set aside two to four hours to draft and edit your Application in Microsoft Word and submit your work through our online portal.  </a:t>
            </a:r>
            <a:endParaRPr lang="en-US" sz="2000" b="1" dirty="0">
              <a:solidFill>
                <a:srgbClr val="4B4F54"/>
              </a:solidFill>
              <a:latin typeface="Frutiger LT Std 55 Roman" panose="020B0602020204020204" pitchFamily="34" charset="0"/>
            </a:endParaRPr>
          </a:p>
          <a:p>
            <a:endParaRPr lang="en-US" sz="2000" b="1" dirty="0">
              <a:solidFill>
                <a:srgbClr val="4B4F54"/>
              </a:solidFill>
              <a:latin typeface="Frutiger LT Std 55 Roman" panose="020B0602020204020204" pitchFamily="34" charset="0"/>
            </a:endParaRPr>
          </a:p>
          <a:p>
            <a:r>
              <a:rPr lang="en-US" sz="2000" b="1" dirty="0">
                <a:solidFill>
                  <a:srgbClr val="4B4F54"/>
                </a:solidFill>
                <a:latin typeface="Frutiger LT Std 55 Roman" panose="020B0602020204020204" pitchFamily="34" charset="0"/>
              </a:rPr>
              <a:t>Can my organization submit an application through email or postal mail? </a:t>
            </a:r>
          </a:p>
          <a:p>
            <a:r>
              <a:rPr lang="en-US" sz="2000" dirty="0">
                <a:solidFill>
                  <a:srgbClr val="4B4F54"/>
                </a:solidFill>
                <a:latin typeface="Frutiger LT Std 55 Roman" panose="020B0602020204020204" pitchFamily="34" charset="0"/>
              </a:rPr>
              <a:t>No. Only applications that are submitted through the foundation’s online system will be accepted. If you are having trouble using the online system, please contact Andrea Porter, Grants Administrator, at 612-672-8663 or </a:t>
            </a:r>
            <a:r>
              <a:rPr lang="en-US" sz="2000" dirty="0">
                <a:solidFill>
                  <a:srgbClr val="4B4F54"/>
                </a:solidFill>
                <a:latin typeface="Frutiger LT Std 55 Roman" panose="020B0602020204020204" pitchFamily="34" charset="0"/>
                <a:hlinkClick r:id="rId4"/>
              </a:rPr>
              <a:t>aporter@mplsfoundation.org</a:t>
            </a:r>
            <a:r>
              <a:rPr lang="en-US" sz="2000" dirty="0">
                <a:solidFill>
                  <a:srgbClr val="4B4F54"/>
                </a:solidFill>
                <a:latin typeface="Frutiger LT Std 55 Roman" panose="020B0602020204020204" pitchFamily="34" charset="0"/>
              </a:rPr>
              <a:t> </a:t>
            </a:r>
          </a:p>
          <a:p>
            <a:pPr lvl="1"/>
            <a:endParaRPr lang="en-US" sz="2000" dirty="0">
              <a:solidFill>
                <a:srgbClr val="4B4F54"/>
              </a:solidFill>
              <a:latin typeface="Frutiger LT Std 55 Roman" panose="020B0602020204020204" pitchFamily="34" charset="0"/>
            </a:endParaRPr>
          </a:p>
          <a:p>
            <a:pPr lvl="1"/>
            <a:endParaRPr lang="en-US" sz="2000" dirty="0">
              <a:solidFill>
                <a:srgbClr val="4B4F54"/>
              </a:solidFill>
            </a:endParaRPr>
          </a:p>
          <a:p>
            <a:pPr lvl="1"/>
            <a:endParaRPr lang="en-US" sz="2000" dirty="0">
              <a:solidFill>
                <a:srgbClr val="4B4F54"/>
              </a:solidFill>
              <a:latin typeface="Frutiger LT Std 55 Roman" panose="020B0602020204020204" pitchFamily="34" charset="0"/>
            </a:endParaRPr>
          </a:p>
          <a:p>
            <a:pPr lvl="1"/>
            <a:endParaRPr lang="en-US" sz="2000" dirty="0">
              <a:solidFill>
                <a:srgbClr val="4B4F54"/>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69931684"/>
      </p:ext>
    </p:extLst>
  </p:cSld>
  <p:clrMapOvr>
    <a:masterClrMapping/>
  </p:clrMapOvr>
  <mc:AlternateContent xmlns:mc="http://schemas.openxmlformats.org/markup-compatibility/2006" xmlns:p14="http://schemas.microsoft.com/office/powerpoint/2010/main">
    <mc:Choice Requires="p14">
      <p:transition spd="slow" p14:dur="2000" advTm="99036"/>
    </mc:Choice>
    <mc:Fallback xmlns="">
      <p:transition spd="slow" advTm="99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98AB158F-5599-4B60-87BC-0A8108C3B0D2}" type="slidenum">
              <a:rPr lang="en-US" smtClean="0"/>
              <a:t>31</a:t>
            </a:fld>
            <a:endParaRPr lang="en-US" dirty="0"/>
          </a:p>
        </p:txBody>
      </p:sp>
      <p:sp>
        <p:nvSpPr>
          <p:cNvPr id="10" name="TextBox 9"/>
          <p:cNvSpPr txBox="1"/>
          <p:nvPr/>
        </p:nvSpPr>
        <p:spPr>
          <a:xfrm>
            <a:off x="555396" y="644047"/>
            <a:ext cx="10855553" cy="2246769"/>
          </a:xfrm>
          <a:prstGeom prst="rect">
            <a:avLst/>
          </a:prstGeom>
          <a:noFill/>
        </p:spPr>
        <p:txBody>
          <a:bodyPr wrap="square" rtlCol="0">
            <a:spAutoFit/>
          </a:bodyPr>
          <a:lstStyle/>
          <a:p>
            <a:r>
              <a:rPr lang="en-US" sz="2000" b="1" dirty="0">
                <a:solidFill>
                  <a:srgbClr val="4B4F54"/>
                </a:solidFill>
                <a:latin typeface="Frutiger LT Std 55 Roman" panose="020B0602020204020204" pitchFamily="34" charset="0"/>
              </a:rPr>
              <a:t>Are the applications and/or grant rounds for The Minneapolis Foundation and the Robins, Kaplan, Miller &amp; Ciresi (RKMC) Foundation for Children linked?  How do I submit an application for a grant from the RKMC Foundation for Children?</a:t>
            </a:r>
          </a:p>
          <a:p>
            <a:r>
              <a:rPr lang="en-US" sz="2000" dirty="0">
                <a:solidFill>
                  <a:srgbClr val="4B4F54"/>
                </a:solidFill>
                <a:latin typeface="Frutiger LT Std 55 Roman" panose="020B0602020204020204" pitchFamily="34" charset="0"/>
              </a:rPr>
              <a:t>No. The Minneapolis Foundation and the RKMC Foundation for Children are separate entities with separate grant rounds and applications.  For more information, please visit the RKMC Foundation for Children website for details regarding their process and application.</a:t>
            </a:r>
            <a:endParaRPr lang="en-US" sz="2000" dirty="0">
              <a:solidFill>
                <a:srgbClr val="4B4F54"/>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38479489"/>
      </p:ext>
    </p:extLst>
  </p:cSld>
  <p:clrMapOvr>
    <a:masterClrMapping/>
  </p:clrMapOvr>
  <mc:AlternateContent xmlns:mc="http://schemas.openxmlformats.org/markup-compatibility/2006" xmlns:p14="http://schemas.microsoft.com/office/powerpoint/2010/main">
    <mc:Choice Requires="p14">
      <p:transition spd="slow" p14:dur="2000" advTm="30454"/>
    </mc:Choice>
    <mc:Fallback xmlns="">
      <p:transition spd="slow" advTm="30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200" y="365125"/>
            <a:ext cx="10515600" cy="1325563"/>
          </a:xfrm>
        </p:spPr>
        <p:txBody>
          <a:bodyPr>
            <a:normAutofit/>
          </a:bodyPr>
          <a:lstStyle/>
          <a:p>
            <a:r>
              <a:rPr lang="en-US" sz="3600" b="1" dirty="0">
                <a:solidFill>
                  <a:srgbClr val="CB333B"/>
                </a:solidFill>
                <a:latin typeface="Frutiger LT Std 55 Roman" panose="020B0602020204020204" pitchFamily="34" charset="0"/>
              </a:rPr>
              <a:t>Useful Links</a:t>
            </a:r>
          </a:p>
        </p:txBody>
      </p:sp>
      <p:sp>
        <p:nvSpPr>
          <p:cNvPr id="8" name="Slide Number Placeholder 7"/>
          <p:cNvSpPr>
            <a:spLocks noGrp="1"/>
          </p:cNvSpPr>
          <p:nvPr>
            <p:ph type="sldNum" sz="quarter" idx="12"/>
          </p:nvPr>
        </p:nvSpPr>
        <p:spPr/>
        <p:txBody>
          <a:bodyPr/>
          <a:lstStyle/>
          <a:p>
            <a:fld id="{98AB158F-5599-4B60-87BC-0A8108C3B0D2}" type="slidenum">
              <a:rPr lang="en-US" smtClean="0"/>
              <a:t>32</a:t>
            </a:fld>
            <a:endParaRPr lang="en-US" dirty="0"/>
          </a:p>
        </p:txBody>
      </p:sp>
      <p:sp>
        <p:nvSpPr>
          <p:cNvPr id="10" name="TextBox 9"/>
          <p:cNvSpPr txBox="1"/>
          <p:nvPr/>
        </p:nvSpPr>
        <p:spPr>
          <a:xfrm>
            <a:off x="555396" y="776394"/>
            <a:ext cx="10543209" cy="5139869"/>
          </a:xfrm>
          <a:prstGeom prst="rect">
            <a:avLst/>
          </a:prstGeom>
          <a:noFill/>
        </p:spPr>
        <p:txBody>
          <a:bodyPr wrap="square" rtlCol="0">
            <a:spAutoFit/>
          </a:bodyPr>
          <a:lstStyle/>
          <a:p>
            <a:endParaRPr lang="en-US" sz="1600" b="1" dirty="0">
              <a:solidFill>
                <a:srgbClr val="4B4F54"/>
              </a:solidFill>
              <a:latin typeface="Frutiger LT Std 55 Roman" panose="020B0602020204020204" pitchFamily="34" charset="0"/>
            </a:endParaRPr>
          </a:p>
          <a:p>
            <a:r>
              <a:rPr lang="en-US" sz="2400" b="1" dirty="0">
                <a:solidFill>
                  <a:srgbClr val="4B4F54"/>
                </a:solidFill>
                <a:latin typeface="Frutiger LT Std 45 Light" panose="020B0402020204020204"/>
              </a:rPr>
              <a:t>Grant Guidelines</a:t>
            </a:r>
          </a:p>
          <a:p>
            <a:pPr marL="342900" indent="-342900">
              <a:buFont typeface="Arial" panose="020B0604020202020204" pitchFamily="34" charset="0"/>
              <a:buChar char="•"/>
            </a:pPr>
            <a:r>
              <a:rPr lang="en-US" sz="2400" dirty="0">
                <a:solidFill>
                  <a:srgbClr val="4B4F54"/>
                </a:solidFill>
                <a:latin typeface="Frutiger LT Std 45 Light" panose="020B0402020204020204"/>
                <a:hlinkClick r:id="rId4"/>
              </a:rPr>
              <a:t>http://www.minneapolisfoundation.org/wp-content/uploads/2015/05/Grant-Guidelines-2017-Revised_-4-12-17.pdf</a:t>
            </a:r>
            <a:endParaRPr lang="en-US" sz="2400" dirty="0">
              <a:solidFill>
                <a:srgbClr val="4B4F54"/>
              </a:solidFill>
              <a:latin typeface="Frutiger LT Std 45 Light" panose="020B0402020204020204"/>
            </a:endParaRPr>
          </a:p>
          <a:p>
            <a:endParaRPr lang="en-US" sz="2400" dirty="0">
              <a:solidFill>
                <a:srgbClr val="4B4F54"/>
              </a:solidFill>
              <a:latin typeface="Frutiger LT Std 45 Light" panose="020B0402020204020204"/>
            </a:endParaRPr>
          </a:p>
          <a:p>
            <a:r>
              <a:rPr lang="en-US" sz="2400" b="1" dirty="0">
                <a:solidFill>
                  <a:srgbClr val="4B4F54"/>
                </a:solidFill>
                <a:latin typeface="Frutiger LT Std 45 Light" panose="020B0402020204020204"/>
              </a:rPr>
              <a:t>Application preview forms </a:t>
            </a:r>
            <a:endParaRPr lang="en-US" sz="2400" b="1" dirty="0">
              <a:solidFill>
                <a:srgbClr val="4B4F54"/>
              </a:solidFill>
              <a:latin typeface="Frutiger LT Std 45 Light" panose="020B0402020204020204"/>
              <a:hlinkClick r:id="rId5"/>
            </a:endParaRPr>
          </a:p>
          <a:p>
            <a:pPr marL="342900" indent="-342900">
              <a:buFont typeface="Arial" panose="020B0604020202020204" pitchFamily="34" charset="0"/>
              <a:buChar char="•"/>
            </a:pPr>
            <a:r>
              <a:rPr lang="en-US" sz="2400" dirty="0">
                <a:solidFill>
                  <a:srgbClr val="4B4F54"/>
                </a:solidFill>
                <a:latin typeface="Frutiger LT Std 45 Light" panose="020B0402020204020204"/>
                <a:hlinkClick r:id="rId5"/>
              </a:rPr>
              <a:t>https://www.minneapolisfoundation.org/grants/how-to-apply/</a:t>
            </a:r>
            <a:r>
              <a:rPr lang="en-US" sz="2400" dirty="0">
                <a:solidFill>
                  <a:srgbClr val="4B4F54"/>
                </a:solidFill>
                <a:latin typeface="Frutiger LT Std 45 Light" panose="020B0402020204020204"/>
              </a:rPr>
              <a:t> </a:t>
            </a:r>
          </a:p>
          <a:p>
            <a:endParaRPr lang="en-US" sz="2400" dirty="0">
              <a:solidFill>
                <a:srgbClr val="4B4F54"/>
              </a:solidFill>
              <a:latin typeface="Frutiger LT Std 45 Light" panose="020B0402020204020204"/>
            </a:endParaRPr>
          </a:p>
          <a:p>
            <a:r>
              <a:rPr lang="en-US" sz="2400" b="1" dirty="0">
                <a:solidFill>
                  <a:srgbClr val="4B4F54"/>
                </a:solidFill>
                <a:latin typeface="Frutiger LT Std 45 Light" panose="020B0402020204020204"/>
              </a:rPr>
              <a:t>Strategic Framework</a:t>
            </a:r>
          </a:p>
          <a:p>
            <a:pPr marL="342900" indent="-342900">
              <a:buFont typeface="Arial" panose="020B0604020202020204" pitchFamily="34" charset="0"/>
              <a:buChar char="•"/>
            </a:pPr>
            <a:r>
              <a:rPr lang="en-US" sz="2400" dirty="0">
                <a:solidFill>
                  <a:srgbClr val="4B4F54"/>
                </a:solidFill>
                <a:latin typeface="Frutiger LT Std 45 Light" panose="020B0402020204020204"/>
                <a:hlinkClick r:id="rId6"/>
              </a:rPr>
              <a:t>https://www.minneapolisfoundation.org/wp-content/uploads/2016/04/Strategic-Framework.pdf</a:t>
            </a:r>
            <a:endParaRPr lang="en-US" sz="2400" dirty="0">
              <a:solidFill>
                <a:srgbClr val="4B4F54"/>
              </a:solidFill>
              <a:latin typeface="Frutiger LT Std 45 Light" panose="020B0402020204020204"/>
            </a:endParaRPr>
          </a:p>
          <a:p>
            <a:endParaRPr lang="en-US" sz="2400" dirty="0">
              <a:solidFill>
                <a:srgbClr val="4B4F54"/>
              </a:solidFill>
              <a:latin typeface="Frutiger LT Std 45 Light" panose="020B0402020204020204"/>
            </a:endParaRPr>
          </a:p>
          <a:p>
            <a:r>
              <a:rPr lang="en-US" sz="2400" b="1" dirty="0">
                <a:solidFill>
                  <a:srgbClr val="4B4F54"/>
                </a:solidFill>
                <a:latin typeface="Frutiger LT Std 45 Light" panose="020B0402020204020204"/>
              </a:rPr>
              <a:t>Online Application Portal</a:t>
            </a:r>
          </a:p>
          <a:p>
            <a:pPr marL="285750" indent="-285750">
              <a:buFont typeface="Arial" panose="020B0604020202020204" pitchFamily="34" charset="0"/>
              <a:buChar char="•"/>
            </a:pPr>
            <a:r>
              <a:rPr lang="en-US" sz="2400" dirty="0">
                <a:solidFill>
                  <a:srgbClr val="4B4F54"/>
                </a:solidFill>
                <a:latin typeface="Frutiger LT Std 45 Light" panose="020B0402020204020204"/>
                <a:hlinkClick r:id="rId7"/>
              </a:rPr>
              <a:t>https://www.minneapolisfoundation.org/login/</a:t>
            </a:r>
            <a:endParaRPr lang="en-US" dirty="0">
              <a:solidFill>
                <a:srgbClr val="4B4F54"/>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82839392"/>
      </p:ext>
    </p:extLst>
  </p:cSld>
  <p:clrMapOvr>
    <a:masterClrMapping/>
  </p:clrMapOvr>
  <mc:AlternateContent xmlns:mc="http://schemas.openxmlformats.org/markup-compatibility/2006" xmlns:p14="http://schemas.microsoft.com/office/powerpoint/2010/main">
    <mc:Choice Requires="p14">
      <p:transition spd="slow" p14:dur="2000" advTm="20906"/>
    </mc:Choice>
    <mc:Fallback xmlns="">
      <p:transition spd="slow" advTm="20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565150"/>
            <a:ext cx="10515600" cy="742095"/>
          </a:xfrm>
        </p:spPr>
        <p:txBody>
          <a:bodyPr>
            <a:normAutofit/>
          </a:bodyPr>
          <a:lstStyle/>
          <a:p>
            <a:r>
              <a:rPr lang="en-US" sz="3600" b="1" dirty="0">
                <a:solidFill>
                  <a:srgbClr val="CB333B"/>
                </a:solidFill>
                <a:latin typeface="Frutiger LT Std 55 Roman" panose="020B0602020204020204" pitchFamily="34" charset="0"/>
              </a:rPr>
              <a:t>More Questions? </a:t>
            </a:r>
          </a:p>
        </p:txBody>
      </p:sp>
      <p:sp>
        <p:nvSpPr>
          <p:cNvPr id="8" name="Slide Number Placeholder 7"/>
          <p:cNvSpPr>
            <a:spLocks noGrp="1"/>
          </p:cNvSpPr>
          <p:nvPr>
            <p:ph type="sldNum" sz="quarter" idx="12"/>
          </p:nvPr>
        </p:nvSpPr>
        <p:spPr/>
        <p:txBody>
          <a:bodyPr/>
          <a:lstStyle/>
          <a:p>
            <a:fld id="{98AB158F-5599-4B60-87BC-0A8108C3B0D2}" type="slidenum">
              <a:rPr lang="en-US" smtClean="0"/>
              <a:t>33</a:t>
            </a:fld>
            <a:endParaRPr lang="en-US" dirty="0"/>
          </a:p>
        </p:txBody>
      </p:sp>
      <p:sp>
        <p:nvSpPr>
          <p:cNvPr id="10" name="TextBox 9"/>
          <p:cNvSpPr txBox="1"/>
          <p:nvPr/>
        </p:nvSpPr>
        <p:spPr>
          <a:xfrm>
            <a:off x="839788" y="1377472"/>
            <a:ext cx="10371007" cy="1446550"/>
          </a:xfrm>
          <a:prstGeom prst="rect">
            <a:avLst/>
          </a:prstGeom>
          <a:noFill/>
        </p:spPr>
        <p:txBody>
          <a:bodyPr wrap="square" rtlCol="0">
            <a:spAutoFit/>
          </a:bodyPr>
          <a:lstStyle/>
          <a:p>
            <a:r>
              <a:rPr lang="en-US" sz="2200" b="1" dirty="0">
                <a:solidFill>
                  <a:srgbClr val="4B4F54"/>
                </a:solidFill>
                <a:latin typeface="Frutiger LT Std 45 Light" panose="020B0402020204020204"/>
              </a:rPr>
              <a:t>Please review the Grant Guidelines, then contact the appropriate Director of Impact Strategy. Andrea Porter, Grants Administrator, can answer questions related to the online application system.  Please call Rush Merchant III for help resetting your password.</a:t>
            </a:r>
            <a:endParaRPr lang="en-US" sz="2200" dirty="0">
              <a:solidFill>
                <a:srgbClr val="4B4F54"/>
              </a:solidFill>
            </a:endParaRPr>
          </a:p>
        </p:txBody>
      </p:sp>
      <p:sp>
        <p:nvSpPr>
          <p:cNvPr id="3" name="TextBox 2"/>
          <p:cNvSpPr txBox="1"/>
          <p:nvPr/>
        </p:nvSpPr>
        <p:spPr>
          <a:xfrm>
            <a:off x="850634" y="2990931"/>
            <a:ext cx="3286389" cy="2923877"/>
          </a:xfrm>
          <a:prstGeom prst="rect">
            <a:avLst/>
          </a:prstGeom>
          <a:noFill/>
        </p:spPr>
        <p:txBody>
          <a:bodyPr wrap="square" rtlCol="0">
            <a:spAutoFit/>
          </a:bodyPr>
          <a:lstStyle/>
          <a:p>
            <a:r>
              <a:rPr lang="en-US" sz="2000" b="1" dirty="0">
                <a:solidFill>
                  <a:srgbClr val="D22630"/>
                </a:solidFill>
                <a:latin typeface="Frutiger LT Std 45 Light" panose="020B0402020204020204"/>
              </a:rPr>
              <a:t>Catherine Gray</a:t>
            </a:r>
          </a:p>
          <a:p>
            <a:r>
              <a:rPr lang="en-US" sz="1600" b="1" dirty="0">
                <a:solidFill>
                  <a:srgbClr val="4B4F54"/>
                </a:solidFill>
                <a:latin typeface="Frutiger LT Std 45 Light" panose="020B0402020204020204"/>
              </a:rPr>
              <a:t>Director of Impact Strategy, Civic Engagement</a:t>
            </a:r>
            <a:br>
              <a:rPr lang="en-US" sz="1600" b="1" dirty="0">
                <a:solidFill>
                  <a:srgbClr val="4B4F54"/>
                </a:solidFill>
                <a:latin typeface="Frutiger LT Std 45 Light" panose="020B0402020204020204"/>
              </a:rPr>
            </a:br>
            <a:r>
              <a:rPr lang="en-US" sz="1600" b="1" dirty="0">
                <a:solidFill>
                  <a:srgbClr val="4B4F54"/>
                </a:solidFill>
                <a:latin typeface="Frutiger LT Std 45 Light" panose="020B0402020204020204"/>
                <a:hlinkClick r:id="rId4"/>
              </a:rPr>
              <a:t>cgray@mplsfoundation.org</a:t>
            </a:r>
            <a:br>
              <a:rPr lang="en-US" sz="1600" b="1" dirty="0">
                <a:solidFill>
                  <a:srgbClr val="4B4F54"/>
                </a:solidFill>
                <a:latin typeface="Frutiger LT Std 45 Light" panose="020B0402020204020204"/>
              </a:rPr>
            </a:br>
            <a:r>
              <a:rPr lang="en-US" sz="1600" b="1" dirty="0">
                <a:solidFill>
                  <a:srgbClr val="4B4F54"/>
                </a:solidFill>
                <a:latin typeface="Frutiger LT Std 45 Light" panose="020B0402020204020204"/>
              </a:rPr>
              <a:t>(612) 672-3876</a:t>
            </a:r>
          </a:p>
          <a:p>
            <a:endParaRPr lang="en-US" sz="1600" b="1" dirty="0">
              <a:latin typeface="Frutiger LT Std 45 Light" panose="020B0402020204020204"/>
            </a:endParaRPr>
          </a:p>
          <a:p>
            <a:r>
              <a:rPr lang="en-US" sz="2000" b="1" dirty="0">
                <a:solidFill>
                  <a:srgbClr val="D22630"/>
                </a:solidFill>
                <a:latin typeface="Frutiger LT Std 45 Light" panose="020B0402020204020204"/>
              </a:rPr>
              <a:t>Jo-Anne Stately</a:t>
            </a:r>
            <a:endParaRPr lang="en-US" sz="2000" b="1" dirty="0">
              <a:solidFill>
                <a:srgbClr val="414042"/>
              </a:solidFill>
              <a:latin typeface="Frutiger LT Std 45 Light" panose="020B0402020204020204"/>
            </a:endParaRPr>
          </a:p>
          <a:p>
            <a:r>
              <a:rPr lang="en-US" sz="1600" b="1" dirty="0">
                <a:solidFill>
                  <a:srgbClr val="4B4F54"/>
                </a:solidFill>
                <a:latin typeface="Frutiger LT Std 45 Light" panose="020B0402020204020204"/>
              </a:rPr>
              <a:t>Director of Impact Strategy, Economic Vitality</a:t>
            </a:r>
            <a:br>
              <a:rPr lang="en-US" sz="1600" b="1" dirty="0">
                <a:solidFill>
                  <a:srgbClr val="4B4F54"/>
                </a:solidFill>
                <a:latin typeface="Frutiger LT Std 45 Light" panose="020B0402020204020204"/>
              </a:rPr>
            </a:br>
            <a:r>
              <a:rPr lang="en-US" sz="1600" b="1" dirty="0">
                <a:solidFill>
                  <a:srgbClr val="4B4F54"/>
                </a:solidFill>
                <a:latin typeface="Frutiger LT Std 45 Light" panose="020B0402020204020204"/>
                <a:hlinkClick r:id="rId5"/>
              </a:rPr>
              <a:t>jstately@mplsfoundation.org</a:t>
            </a:r>
            <a:br>
              <a:rPr lang="en-US" sz="1600" b="1" dirty="0">
                <a:solidFill>
                  <a:srgbClr val="4B4F54"/>
                </a:solidFill>
                <a:latin typeface="Frutiger LT Std 45 Light" panose="020B0402020204020204"/>
              </a:rPr>
            </a:br>
            <a:r>
              <a:rPr lang="en-US" sz="1600" b="1" dirty="0">
                <a:solidFill>
                  <a:srgbClr val="4B4F54"/>
                </a:solidFill>
                <a:latin typeface="Frutiger LT Std 45 Light" panose="020B0402020204020204"/>
              </a:rPr>
              <a:t>(612) 672-3831</a:t>
            </a:r>
            <a:endParaRPr lang="en-US" dirty="0"/>
          </a:p>
        </p:txBody>
      </p:sp>
      <p:sp>
        <p:nvSpPr>
          <p:cNvPr id="6" name="TextBox 5"/>
          <p:cNvSpPr txBox="1"/>
          <p:nvPr/>
        </p:nvSpPr>
        <p:spPr>
          <a:xfrm>
            <a:off x="7938295" y="2990931"/>
            <a:ext cx="3272500" cy="2923877"/>
          </a:xfrm>
          <a:prstGeom prst="rect">
            <a:avLst/>
          </a:prstGeom>
          <a:noFill/>
        </p:spPr>
        <p:txBody>
          <a:bodyPr wrap="square" rtlCol="0">
            <a:spAutoFit/>
          </a:bodyPr>
          <a:lstStyle/>
          <a:p>
            <a:r>
              <a:rPr lang="en-US" sz="2000" b="1" dirty="0">
                <a:solidFill>
                  <a:srgbClr val="CB333B"/>
                </a:solidFill>
                <a:latin typeface="Frutiger LT Std 45 Light" panose="020B0402020204020204"/>
              </a:rPr>
              <a:t>Rush Merchant III</a:t>
            </a:r>
          </a:p>
          <a:p>
            <a:r>
              <a:rPr lang="en-US" sz="1600" b="1" dirty="0">
                <a:solidFill>
                  <a:srgbClr val="4B4F54"/>
                </a:solidFill>
                <a:latin typeface="Frutiger LT Std 45 Light" panose="020B0402020204020204"/>
              </a:rPr>
              <a:t>Administrative Assistant</a:t>
            </a:r>
          </a:p>
          <a:p>
            <a:r>
              <a:rPr lang="en-US" sz="1600" b="1" dirty="0">
                <a:solidFill>
                  <a:srgbClr val="4B4F54"/>
                </a:solidFill>
                <a:latin typeface="Frutiger LT Std 45 Light" panose="020B0402020204020204"/>
                <a:hlinkClick r:id="rId6"/>
              </a:rPr>
              <a:t>rmerchant@mplsfoundation.org</a:t>
            </a:r>
            <a:endParaRPr lang="en-US" sz="1600" b="1" dirty="0">
              <a:solidFill>
                <a:srgbClr val="4B4F54"/>
              </a:solidFill>
              <a:latin typeface="Frutiger LT Std 45 Light" panose="020B0402020204020204"/>
            </a:endParaRPr>
          </a:p>
          <a:p>
            <a:r>
              <a:rPr lang="en-US" sz="1600" b="1" dirty="0">
                <a:solidFill>
                  <a:srgbClr val="4B4F54"/>
                </a:solidFill>
                <a:latin typeface="Frutiger LT Std 45 Light" panose="020B0402020204020204"/>
              </a:rPr>
              <a:t>(612) 672-3847</a:t>
            </a:r>
          </a:p>
          <a:p>
            <a:endParaRPr lang="en-US" sz="1600" b="1" dirty="0">
              <a:solidFill>
                <a:srgbClr val="4B4F54"/>
              </a:solidFill>
              <a:latin typeface="Frutiger LT Std 45 Light" panose="020B0402020204020204"/>
            </a:endParaRPr>
          </a:p>
          <a:p>
            <a:endParaRPr lang="en-US" sz="1600" b="1" dirty="0">
              <a:solidFill>
                <a:srgbClr val="4B4F54"/>
              </a:solidFill>
              <a:latin typeface="Frutiger LT Std 45 Light" panose="020B0402020204020204"/>
            </a:endParaRPr>
          </a:p>
          <a:p>
            <a:r>
              <a:rPr lang="en-US" sz="2000" b="1" dirty="0">
                <a:solidFill>
                  <a:srgbClr val="CB333B"/>
                </a:solidFill>
                <a:latin typeface="Frutiger LT Std 45 Light" panose="020B0402020204020204"/>
              </a:rPr>
              <a:t>Dea Cortney</a:t>
            </a:r>
          </a:p>
          <a:p>
            <a:r>
              <a:rPr lang="en-US" sz="1600" b="1" dirty="0">
                <a:solidFill>
                  <a:srgbClr val="4B4F54"/>
                </a:solidFill>
                <a:latin typeface="Frutiger LT Std 45 Light" panose="020B0402020204020204"/>
              </a:rPr>
              <a:t>Administrative Associate</a:t>
            </a:r>
          </a:p>
          <a:p>
            <a:r>
              <a:rPr lang="en-US" sz="1600" b="1" dirty="0">
                <a:solidFill>
                  <a:srgbClr val="4B4F54"/>
                </a:solidFill>
                <a:latin typeface="Frutiger LT Std 45 Light" panose="020B0402020204020204"/>
                <a:hlinkClick r:id="rId7"/>
              </a:rPr>
              <a:t>dcortney@mplsfoundation.org</a:t>
            </a:r>
            <a:endParaRPr lang="en-US" sz="1600" b="1" dirty="0">
              <a:solidFill>
                <a:srgbClr val="4B4F54"/>
              </a:solidFill>
              <a:latin typeface="Frutiger LT Std 45 Light" panose="020B0402020204020204"/>
            </a:endParaRPr>
          </a:p>
          <a:p>
            <a:r>
              <a:rPr lang="en-US" sz="1600" b="1" dirty="0">
                <a:solidFill>
                  <a:srgbClr val="4B4F54"/>
                </a:solidFill>
                <a:latin typeface="Frutiger LT Std 45 Light" panose="020B0402020204020204"/>
              </a:rPr>
              <a:t>(612) 672-3875</a:t>
            </a:r>
          </a:p>
          <a:p>
            <a:endParaRPr lang="en-US" sz="1600" b="1" dirty="0">
              <a:solidFill>
                <a:srgbClr val="4B4F54"/>
              </a:solidFill>
            </a:endParaRPr>
          </a:p>
        </p:txBody>
      </p:sp>
      <p:sp>
        <p:nvSpPr>
          <p:cNvPr id="7" name="TextBox 6"/>
          <p:cNvSpPr txBox="1"/>
          <p:nvPr/>
        </p:nvSpPr>
        <p:spPr>
          <a:xfrm>
            <a:off x="4394465" y="2990931"/>
            <a:ext cx="3286389" cy="2677656"/>
          </a:xfrm>
          <a:prstGeom prst="rect">
            <a:avLst/>
          </a:prstGeom>
          <a:noFill/>
        </p:spPr>
        <p:txBody>
          <a:bodyPr wrap="square" rtlCol="0">
            <a:spAutoFit/>
          </a:bodyPr>
          <a:lstStyle/>
          <a:p>
            <a:r>
              <a:rPr lang="en-US" sz="2000" b="1" dirty="0">
                <a:solidFill>
                  <a:srgbClr val="D22630"/>
                </a:solidFill>
                <a:latin typeface="Frutiger LT Std 45 Light" panose="020B0402020204020204"/>
              </a:rPr>
              <a:t>Patrice Relerford</a:t>
            </a:r>
          </a:p>
          <a:p>
            <a:r>
              <a:rPr lang="en-US" sz="1600" b="1" dirty="0">
                <a:solidFill>
                  <a:srgbClr val="4B4F54"/>
                </a:solidFill>
                <a:latin typeface="Frutiger LT Std 45 Light" panose="020B0402020204020204"/>
              </a:rPr>
              <a:t>Director of Impact Strategy, Education</a:t>
            </a:r>
            <a:br>
              <a:rPr lang="en-US" sz="1600" b="1" dirty="0">
                <a:solidFill>
                  <a:srgbClr val="4B4F54"/>
                </a:solidFill>
                <a:latin typeface="Frutiger LT Std 45 Light" panose="020B0402020204020204"/>
              </a:rPr>
            </a:br>
            <a:r>
              <a:rPr lang="en-US" sz="1600" b="1" dirty="0">
                <a:solidFill>
                  <a:srgbClr val="4B4F54"/>
                </a:solidFill>
                <a:latin typeface="Frutiger LT Std 45 Light" panose="020B0402020204020204"/>
                <a:hlinkClick r:id="rId8"/>
              </a:rPr>
              <a:t>prelerford@mplsfoundation.org</a:t>
            </a:r>
            <a:br>
              <a:rPr lang="en-US" sz="1600" b="1" dirty="0">
                <a:solidFill>
                  <a:srgbClr val="4B4F54"/>
                </a:solidFill>
                <a:latin typeface="Frutiger LT Std 45 Light" panose="020B0402020204020204"/>
              </a:rPr>
            </a:br>
            <a:r>
              <a:rPr lang="en-US" sz="1600" b="1" dirty="0">
                <a:solidFill>
                  <a:srgbClr val="4B4F54"/>
                </a:solidFill>
                <a:latin typeface="Frutiger LT Std 45 Light" panose="020B0402020204020204"/>
              </a:rPr>
              <a:t>(612) 672-3853</a:t>
            </a:r>
          </a:p>
          <a:p>
            <a:endParaRPr lang="en-US" sz="1600" b="1" dirty="0">
              <a:latin typeface="Frutiger LT Std 45 Light" panose="020B0402020204020204"/>
            </a:endParaRPr>
          </a:p>
          <a:p>
            <a:r>
              <a:rPr lang="en-US" sz="2000" b="1" dirty="0">
                <a:solidFill>
                  <a:srgbClr val="D22630"/>
                </a:solidFill>
                <a:latin typeface="Frutiger LT Std 45 Light" panose="020B0402020204020204"/>
              </a:rPr>
              <a:t>Andrea Porter</a:t>
            </a:r>
          </a:p>
          <a:p>
            <a:r>
              <a:rPr lang="en-US" sz="1600" b="1" dirty="0">
                <a:solidFill>
                  <a:srgbClr val="4B4F54"/>
                </a:solidFill>
                <a:latin typeface="Frutiger LT Std 45 Light" panose="020B0402020204020204"/>
              </a:rPr>
              <a:t>Grants Administrator </a:t>
            </a:r>
            <a:br>
              <a:rPr lang="en-US" sz="1600" b="1" dirty="0">
                <a:solidFill>
                  <a:srgbClr val="4B4F54"/>
                </a:solidFill>
                <a:latin typeface="Frutiger LT Std 45 Light" panose="020B0402020204020204"/>
              </a:rPr>
            </a:br>
            <a:r>
              <a:rPr lang="en-US" sz="1600" b="1" dirty="0">
                <a:solidFill>
                  <a:srgbClr val="4B4F54"/>
                </a:solidFill>
                <a:latin typeface="Frutiger LT Std 45 Light" panose="020B0402020204020204"/>
                <a:hlinkClick r:id="rId9"/>
              </a:rPr>
              <a:t>aporter@mplsfoundation.org</a:t>
            </a:r>
            <a:br>
              <a:rPr lang="en-US" sz="1600" b="1" dirty="0">
                <a:solidFill>
                  <a:srgbClr val="4B4F54"/>
                </a:solidFill>
                <a:latin typeface="Frutiger LT Std 45 Light" panose="020B0402020204020204"/>
              </a:rPr>
            </a:br>
            <a:r>
              <a:rPr lang="en-US" sz="1600" b="1" dirty="0">
                <a:solidFill>
                  <a:srgbClr val="4B4F54"/>
                </a:solidFill>
                <a:latin typeface="Frutiger LT Std 45 Light" panose="020B0402020204020204"/>
              </a:rPr>
              <a:t>(612) 672-8663</a:t>
            </a:r>
            <a:endParaRPr lang="en-US" sz="16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94996446"/>
      </p:ext>
    </p:extLst>
  </p:cSld>
  <p:clrMapOvr>
    <a:masterClrMapping/>
  </p:clrMapOvr>
  <mc:AlternateContent xmlns:mc="http://schemas.openxmlformats.org/markup-compatibility/2006" xmlns:p14="http://schemas.microsoft.com/office/powerpoint/2010/main">
    <mc:Choice Requires="p14">
      <p:transition spd="slow" p14:dur="2000" advTm="58112"/>
    </mc:Choice>
    <mc:Fallback xmlns="">
      <p:transition spd="slow" advTm="58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8AB158F-5599-4B60-87BC-0A8108C3B0D2}" type="slidenum">
              <a:rPr lang="en-US" smtClean="0"/>
              <a:t>34</a:t>
            </a:fld>
            <a:endParaRPr lang="en-US" dirty="0"/>
          </a:p>
        </p:txBody>
      </p:sp>
      <p:sp>
        <p:nvSpPr>
          <p:cNvPr id="4" name="Title 3"/>
          <p:cNvSpPr>
            <a:spLocks noGrp="1"/>
          </p:cNvSpPr>
          <p:nvPr>
            <p:ph type="title"/>
          </p:nvPr>
        </p:nvSpPr>
        <p:spPr>
          <a:xfrm>
            <a:off x="838200" y="839692"/>
            <a:ext cx="6502052" cy="3433990"/>
          </a:xfrm>
        </p:spPr>
        <p:txBody>
          <a:bodyPr/>
          <a:lstStyle/>
          <a:p>
            <a:br>
              <a:rPr lang="en-US" sz="4000" dirty="0"/>
            </a:br>
            <a:br>
              <a:rPr lang="en-US" sz="4000" dirty="0"/>
            </a:br>
            <a:r>
              <a:rPr lang="en-US" sz="4400" dirty="0"/>
              <a:t>Thank You!</a:t>
            </a:r>
          </a:p>
        </p:txBody>
      </p:sp>
    </p:spTree>
    <p:extLst>
      <p:ext uri="{BB962C8B-B14F-4D97-AF65-F5344CB8AC3E}">
        <p14:creationId xmlns:p14="http://schemas.microsoft.com/office/powerpoint/2010/main" val="2238226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396" y="365125"/>
            <a:ext cx="10515600" cy="1325563"/>
          </a:xfrm>
        </p:spPr>
        <p:txBody>
          <a:bodyPr>
            <a:normAutofit/>
          </a:bodyPr>
          <a:lstStyle/>
          <a:p>
            <a:r>
              <a:rPr lang="en-US" sz="4400" dirty="0">
                <a:latin typeface="Frutiger LT Std 55 Roman" panose="020B0602020204020204" pitchFamily="34" charset="0"/>
                <a:cs typeface="Arial" panose="020B0604020202020204" pitchFamily="34" charset="0"/>
              </a:rPr>
              <a:t>Intro &amp; Staff Contacts</a:t>
            </a:r>
            <a:endParaRPr lang="en-US" sz="4400" b="1" dirty="0">
              <a:latin typeface="Frutiger LT Std 55 Roman" panose="020B0602020204020204" pitchFamily="34" charset="0"/>
            </a:endParaRPr>
          </a:p>
        </p:txBody>
      </p:sp>
      <p:sp>
        <p:nvSpPr>
          <p:cNvPr id="5" name="Slide Number Placeholder 4"/>
          <p:cNvSpPr>
            <a:spLocks noGrp="1"/>
          </p:cNvSpPr>
          <p:nvPr>
            <p:ph type="sldNum" sz="quarter" idx="12"/>
          </p:nvPr>
        </p:nvSpPr>
        <p:spPr/>
        <p:txBody>
          <a:bodyPr/>
          <a:lstStyle/>
          <a:p>
            <a:fld id="{98AB158F-5599-4B60-87BC-0A8108C3B0D2}" type="slidenum">
              <a:rPr lang="en-US" smtClean="0"/>
              <a:t>4</a:t>
            </a:fld>
            <a:endParaRPr lang="en-US" dirty="0"/>
          </a:p>
        </p:txBody>
      </p:sp>
      <p:sp>
        <p:nvSpPr>
          <p:cNvPr id="4" name="Rectangle 3"/>
          <p:cNvSpPr/>
          <p:nvPr/>
        </p:nvSpPr>
        <p:spPr>
          <a:xfrm>
            <a:off x="555396" y="1515651"/>
            <a:ext cx="3332735" cy="1846659"/>
          </a:xfrm>
          <a:prstGeom prst="rect">
            <a:avLst/>
          </a:prstGeom>
        </p:spPr>
        <p:txBody>
          <a:bodyPr wrap="square">
            <a:spAutoFit/>
          </a:bodyPr>
          <a:lstStyle/>
          <a:p>
            <a:r>
              <a:rPr lang="en-US" sz="2400" b="1" dirty="0">
                <a:solidFill>
                  <a:srgbClr val="CB333B"/>
                </a:solidFill>
                <a:latin typeface="Frutiger LT Std 45 Light" panose="020B0402020204020204"/>
              </a:rPr>
              <a:t>Catherine Gray</a:t>
            </a:r>
          </a:p>
          <a:p>
            <a:r>
              <a:rPr lang="en-US" b="1" dirty="0">
                <a:solidFill>
                  <a:srgbClr val="4B4F54"/>
                </a:solidFill>
                <a:latin typeface="Frutiger LT Std 45 Light" panose="020B0402020204020204"/>
              </a:rPr>
              <a:t>Director of Impact Strategy, </a:t>
            </a:r>
          </a:p>
          <a:p>
            <a:r>
              <a:rPr lang="en-US" b="1" dirty="0">
                <a:solidFill>
                  <a:srgbClr val="4B4F54"/>
                </a:solidFill>
                <a:latin typeface="Frutiger LT Std 45 Light" panose="020B0402020204020204"/>
              </a:rPr>
              <a:t>Civic Engagement</a:t>
            </a:r>
            <a:br>
              <a:rPr lang="en-US" b="1" dirty="0">
                <a:solidFill>
                  <a:srgbClr val="4B4F54"/>
                </a:solidFill>
                <a:latin typeface="Frutiger LT Std 45 Light" panose="020B0402020204020204"/>
              </a:rPr>
            </a:br>
            <a:r>
              <a:rPr lang="en-US" b="1" dirty="0">
                <a:solidFill>
                  <a:srgbClr val="4B4F54"/>
                </a:solidFill>
                <a:latin typeface="Frutiger LT Std 45 Light" panose="020B0402020204020204"/>
                <a:hlinkClick r:id="rId4"/>
              </a:rPr>
              <a:t>cgray@mplsfoundation.org</a:t>
            </a:r>
            <a:br>
              <a:rPr lang="en-US" b="1" dirty="0">
                <a:solidFill>
                  <a:srgbClr val="4B4F54"/>
                </a:solidFill>
                <a:latin typeface="Frutiger LT Std 45 Light" panose="020B0402020204020204"/>
              </a:rPr>
            </a:br>
            <a:r>
              <a:rPr lang="en-US" b="1" dirty="0">
                <a:solidFill>
                  <a:srgbClr val="4B4F54"/>
                </a:solidFill>
                <a:latin typeface="Frutiger LT Std 45 Light" panose="020B0402020204020204"/>
              </a:rPr>
              <a:t>(612) 672-3876</a:t>
            </a:r>
          </a:p>
          <a:p>
            <a:endParaRPr lang="en-US" b="0" i="0" dirty="0">
              <a:solidFill>
                <a:srgbClr val="414042"/>
              </a:solidFill>
              <a:effectLst/>
            </a:endParaRPr>
          </a:p>
        </p:txBody>
      </p:sp>
      <p:sp>
        <p:nvSpPr>
          <p:cNvPr id="6" name="Rectangle 5"/>
          <p:cNvSpPr/>
          <p:nvPr/>
        </p:nvSpPr>
        <p:spPr>
          <a:xfrm>
            <a:off x="555396" y="3843077"/>
            <a:ext cx="3332734" cy="1292662"/>
          </a:xfrm>
          <a:prstGeom prst="rect">
            <a:avLst/>
          </a:prstGeom>
        </p:spPr>
        <p:txBody>
          <a:bodyPr wrap="square">
            <a:spAutoFit/>
          </a:bodyPr>
          <a:lstStyle/>
          <a:p>
            <a:r>
              <a:rPr lang="en-US" sz="2400" b="1" dirty="0">
                <a:solidFill>
                  <a:srgbClr val="CB333B"/>
                </a:solidFill>
                <a:latin typeface="Frutiger LT Std 45 Light" panose="020B0402020204020204"/>
              </a:rPr>
              <a:t>Andrea Porter</a:t>
            </a:r>
          </a:p>
          <a:p>
            <a:r>
              <a:rPr lang="en-US" b="1" dirty="0">
                <a:solidFill>
                  <a:srgbClr val="4B4F54"/>
                </a:solidFill>
                <a:latin typeface="Frutiger LT Std 45 Light" panose="020B0402020204020204"/>
              </a:rPr>
              <a:t>Grants Administrator</a:t>
            </a:r>
          </a:p>
          <a:p>
            <a:r>
              <a:rPr lang="en-US" b="1" dirty="0">
                <a:solidFill>
                  <a:srgbClr val="4B4F54"/>
                </a:solidFill>
                <a:latin typeface="Frutiger LT Std 45 Light" panose="020B0402020204020204"/>
                <a:hlinkClick r:id="rId5"/>
              </a:rPr>
              <a:t>aporter@mplsfoundation.org</a:t>
            </a:r>
            <a:endParaRPr lang="en-US" b="1" dirty="0">
              <a:solidFill>
                <a:srgbClr val="4B4F54"/>
              </a:solidFill>
              <a:latin typeface="Frutiger LT Std 45 Light" panose="020B0402020204020204"/>
            </a:endParaRPr>
          </a:p>
          <a:p>
            <a:r>
              <a:rPr lang="en-US" b="1" dirty="0">
                <a:solidFill>
                  <a:srgbClr val="4B4F54"/>
                </a:solidFill>
                <a:latin typeface="Frutiger LT Std 45 Light" panose="020B0402020204020204"/>
              </a:rPr>
              <a:t>(612) 672-8663</a:t>
            </a:r>
            <a:endParaRPr lang="en-US" b="1" dirty="0">
              <a:solidFill>
                <a:srgbClr val="D22630"/>
              </a:solidFill>
              <a:latin typeface="Frutiger LT Std 45 Light" panose="020B0402020204020204"/>
            </a:endParaRPr>
          </a:p>
        </p:txBody>
      </p:sp>
      <p:sp>
        <p:nvSpPr>
          <p:cNvPr id="7" name="Rectangle 6"/>
          <p:cNvSpPr/>
          <p:nvPr/>
        </p:nvSpPr>
        <p:spPr>
          <a:xfrm>
            <a:off x="4156993" y="1515651"/>
            <a:ext cx="3642380" cy="1569660"/>
          </a:xfrm>
          <a:prstGeom prst="rect">
            <a:avLst/>
          </a:prstGeom>
        </p:spPr>
        <p:txBody>
          <a:bodyPr wrap="square">
            <a:spAutoFit/>
          </a:bodyPr>
          <a:lstStyle/>
          <a:p>
            <a:r>
              <a:rPr lang="en-US" sz="2400" b="1" dirty="0">
                <a:solidFill>
                  <a:srgbClr val="CB333B"/>
                </a:solidFill>
                <a:latin typeface="Frutiger LT Std 45 Light" panose="020B0402020204020204"/>
              </a:rPr>
              <a:t>Jo-Anne Stately</a:t>
            </a:r>
          </a:p>
          <a:p>
            <a:r>
              <a:rPr lang="en-US" b="1" dirty="0">
                <a:solidFill>
                  <a:srgbClr val="414042"/>
                </a:solidFill>
                <a:latin typeface="Frutiger LT Std 45 Light" panose="020B0402020204020204"/>
              </a:rPr>
              <a:t>Director of Impact Strategy, </a:t>
            </a:r>
          </a:p>
          <a:p>
            <a:r>
              <a:rPr lang="en-US" b="1" dirty="0">
                <a:solidFill>
                  <a:srgbClr val="414042"/>
                </a:solidFill>
                <a:latin typeface="Frutiger LT Std 45 Light" panose="020B0402020204020204"/>
              </a:rPr>
              <a:t>Economic Vitality</a:t>
            </a:r>
            <a:br>
              <a:rPr lang="en-US" b="1" dirty="0">
                <a:solidFill>
                  <a:srgbClr val="414042"/>
                </a:solidFill>
                <a:latin typeface="Frutiger LT Std 45 Light" panose="020B0402020204020204"/>
              </a:rPr>
            </a:br>
            <a:r>
              <a:rPr lang="en-US" b="1" dirty="0">
                <a:solidFill>
                  <a:srgbClr val="D22630"/>
                </a:solidFill>
                <a:latin typeface="Frutiger LT Std 45 Light" panose="020B0402020204020204"/>
                <a:hlinkClick r:id="rId6"/>
              </a:rPr>
              <a:t>jstately@mplsfoundation.org</a:t>
            </a:r>
            <a:br>
              <a:rPr lang="en-US" b="1" dirty="0">
                <a:solidFill>
                  <a:srgbClr val="414042"/>
                </a:solidFill>
                <a:latin typeface="Frutiger LT Std 45 Light" panose="020B0402020204020204"/>
              </a:rPr>
            </a:br>
            <a:r>
              <a:rPr lang="en-US" b="1" dirty="0">
                <a:solidFill>
                  <a:srgbClr val="414042"/>
                </a:solidFill>
                <a:latin typeface="Frutiger LT Std 45 Light" panose="020B0402020204020204"/>
              </a:rPr>
              <a:t>(612) 672-3831</a:t>
            </a:r>
          </a:p>
        </p:txBody>
      </p:sp>
      <p:sp>
        <p:nvSpPr>
          <p:cNvPr id="9" name="Rectangle 8"/>
          <p:cNvSpPr/>
          <p:nvPr/>
        </p:nvSpPr>
        <p:spPr>
          <a:xfrm>
            <a:off x="8068236" y="1515651"/>
            <a:ext cx="3632886" cy="1846659"/>
          </a:xfrm>
          <a:prstGeom prst="rect">
            <a:avLst/>
          </a:prstGeom>
        </p:spPr>
        <p:txBody>
          <a:bodyPr wrap="square">
            <a:spAutoFit/>
          </a:bodyPr>
          <a:lstStyle/>
          <a:p>
            <a:r>
              <a:rPr lang="en-US" sz="2400" b="1" dirty="0">
                <a:solidFill>
                  <a:srgbClr val="CB333B"/>
                </a:solidFill>
                <a:latin typeface="Frutiger LT Std 45 Light" panose="020B0402020204020204"/>
              </a:rPr>
              <a:t>Patrice Relerford</a:t>
            </a:r>
          </a:p>
          <a:p>
            <a:r>
              <a:rPr lang="en-US" b="1" dirty="0">
                <a:solidFill>
                  <a:srgbClr val="4B4F54"/>
                </a:solidFill>
                <a:latin typeface="Frutiger LT Std 45 Light" panose="020B0402020204020204"/>
              </a:rPr>
              <a:t>Director of Impact Strategy, </a:t>
            </a:r>
          </a:p>
          <a:p>
            <a:r>
              <a:rPr lang="en-US" b="1" dirty="0">
                <a:solidFill>
                  <a:srgbClr val="4B4F54"/>
                </a:solidFill>
                <a:latin typeface="Frutiger LT Std 45 Light" panose="020B0402020204020204"/>
              </a:rPr>
              <a:t>Education</a:t>
            </a:r>
            <a:br>
              <a:rPr lang="en-US" b="1" dirty="0">
                <a:solidFill>
                  <a:srgbClr val="4B4F54"/>
                </a:solidFill>
                <a:latin typeface="Frutiger LT Std 45 Light" panose="020B0402020204020204"/>
              </a:rPr>
            </a:br>
            <a:r>
              <a:rPr lang="en-US" b="1" dirty="0">
                <a:solidFill>
                  <a:srgbClr val="4B4F54"/>
                </a:solidFill>
                <a:latin typeface="Frutiger LT Std 45 Light" panose="020B0402020204020204"/>
                <a:hlinkClick r:id="rId7"/>
              </a:rPr>
              <a:t>prelerford@mplsfoundation.org</a:t>
            </a:r>
            <a:br>
              <a:rPr lang="en-US" b="1" dirty="0">
                <a:solidFill>
                  <a:srgbClr val="4B4F54"/>
                </a:solidFill>
                <a:latin typeface="Frutiger LT Std 45 Light" panose="020B0402020204020204"/>
              </a:rPr>
            </a:br>
            <a:r>
              <a:rPr lang="en-US" b="1" dirty="0">
                <a:solidFill>
                  <a:srgbClr val="4B4F54"/>
                </a:solidFill>
                <a:latin typeface="Frutiger LT Std 45 Light" panose="020B0402020204020204"/>
              </a:rPr>
              <a:t>(612) 672-3853</a:t>
            </a:r>
          </a:p>
          <a:p>
            <a:endParaRPr lang="en-US" b="1" dirty="0">
              <a:solidFill>
                <a:srgbClr val="D22630"/>
              </a:solidFill>
              <a:latin typeface="Frutiger LT Std 45 Light" panose="020B0402020204020204"/>
            </a:endParaRPr>
          </a:p>
        </p:txBody>
      </p:sp>
      <p:sp>
        <p:nvSpPr>
          <p:cNvPr id="15" name="TextBox 14"/>
          <p:cNvSpPr txBox="1"/>
          <p:nvPr/>
        </p:nvSpPr>
        <p:spPr>
          <a:xfrm>
            <a:off x="8068236" y="3843077"/>
            <a:ext cx="3632886" cy="1292662"/>
          </a:xfrm>
          <a:prstGeom prst="rect">
            <a:avLst/>
          </a:prstGeom>
          <a:noFill/>
        </p:spPr>
        <p:txBody>
          <a:bodyPr wrap="square" rtlCol="0">
            <a:spAutoFit/>
          </a:bodyPr>
          <a:lstStyle/>
          <a:p>
            <a:r>
              <a:rPr lang="en-US" sz="2400" b="1" dirty="0">
                <a:solidFill>
                  <a:srgbClr val="CB333B"/>
                </a:solidFill>
                <a:latin typeface="Frutiger LT Std 45 Light" panose="020B0402020204020204"/>
              </a:rPr>
              <a:t>Dea Cortney</a:t>
            </a:r>
          </a:p>
          <a:p>
            <a:r>
              <a:rPr lang="en-US" b="1" dirty="0">
                <a:solidFill>
                  <a:srgbClr val="4B4F54"/>
                </a:solidFill>
                <a:latin typeface="Frutiger LT Std 45 Light" panose="020B0402020204020204"/>
              </a:rPr>
              <a:t>Administrative Associate</a:t>
            </a:r>
          </a:p>
          <a:p>
            <a:r>
              <a:rPr lang="en-US" b="1" dirty="0">
                <a:solidFill>
                  <a:srgbClr val="4B4F54"/>
                </a:solidFill>
                <a:latin typeface="Frutiger LT Std 45 Light" panose="020B0402020204020204"/>
                <a:hlinkClick r:id="rId8"/>
              </a:rPr>
              <a:t>dcortney@mplsfoundation.org</a:t>
            </a:r>
            <a:endParaRPr lang="en-US" b="1" dirty="0">
              <a:solidFill>
                <a:srgbClr val="4B4F54"/>
              </a:solidFill>
              <a:latin typeface="Frutiger LT Std 45 Light" panose="020B0402020204020204"/>
            </a:endParaRPr>
          </a:p>
          <a:p>
            <a:r>
              <a:rPr lang="en-US" b="1" dirty="0">
                <a:solidFill>
                  <a:srgbClr val="4B4F54"/>
                </a:solidFill>
                <a:latin typeface="Frutiger LT Std 45 Light" panose="020B0402020204020204"/>
              </a:rPr>
              <a:t>(612) 672-3875</a:t>
            </a:r>
          </a:p>
        </p:txBody>
      </p:sp>
      <p:sp>
        <p:nvSpPr>
          <p:cNvPr id="3" name="Rectangle 2"/>
          <p:cNvSpPr/>
          <p:nvPr/>
        </p:nvSpPr>
        <p:spPr>
          <a:xfrm>
            <a:off x="4156993" y="3843077"/>
            <a:ext cx="3642380" cy="1292662"/>
          </a:xfrm>
          <a:prstGeom prst="rect">
            <a:avLst/>
          </a:prstGeom>
        </p:spPr>
        <p:txBody>
          <a:bodyPr wrap="square">
            <a:spAutoFit/>
          </a:bodyPr>
          <a:lstStyle/>
          <a:p>
            <a:r>
              <a:rPr lang="en-US" sz="2400" b="1" dirty="0">
                <a:solidFill>
                  <a:srgbClr val="CB333B"/>
                </a:solidFill>
                <a:latin typeface="Frutiger LT Std 45 Light" panose="020B0402020204020204"/>
              </a:rPr>
              <a:t>Rush Merchant III</a:t>
            </a:r>
          </a:p>
          <a:p>
            <a:r>
              <a:rPr lang="en-US" b="1" dirty="0">
                <a:solidFill>
                  <a:srgbClr val="4B4F54"/>
                </a:solidFill>
                <a:latin typeface="Frutiger LT Std 45 Light" panose="020B0402020204020204"/>
              </a:rPr>
              <a:t>Administrative Assistant</a:t>
            </a:r>
            <a:br>
              <a:rPr lang="en-US" b="1" dirty="0">
                <a:solidFill>
                  <a:srgbClr val="4B4F54"/>
                </a:solidFill>
                <a:latin typeface="Frutiger LT Std 45 Light" panose="020B0402020204020204"/>
              </a:rPr>
            </a:br>
            <a:r>
              <a:rPr lang="en-US" b="1" dirty="0">
                <a:solidFill>
                  <a:srgbClr val="4B4F54"/>
                </a:solidFill>
                <a:latin typeface="Frutiger LT Std 45 Light" panose="020B0402020204020204"/>
                <a:hlinkClick r:id="rId9"/>
              </a:rPr>
              <a:t>rmerchant@mplsfoundation.org</a:t>
            </a:r>
            <a:br>
              <a:rPr lang="en-US" b="1" dirty="0">
                <a:solidFill>
                  <a:srgbClr val="4B4F54"/>
                </a:solidFill>
                <a:latin typeface="Frutiger LT Std 45 Light" panose="020B0402020204020204"/>
              </a:rPr>
            </a:br>
            <a:r>
              <a:rPr lang="en-US" b="1" dirty="0">
                <a:solidFill>
                  <a:srgbClr val="4B4F54"/>
                </a:solidFill>
                <a:latin typeface="Frutiger LT Std 45 Light" panose="020B0402020204020204"/>
              </a:rPr>
              <a:t>(612) 672-3847</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08099141"/>
      </p:ext>
    </p:extLst>
  </p:cSld>
  <p:clrMapOvr>
    <a:masterClrMapping/>
  </p:clrMapOvr>
  <mc:AlternateContent xmlns:mc="http://schemas.openxmlformats.org/markup-compatibility/2006" xmlns:p14="http://schemas.microsoft.com/office/powerpoint/2010/main">
    <mc:Choice Requires="p14">
      <p:transition spd="slow" p14:dur="2000" advTm="25304"/>
    </mc:Choice>
    <mc:Fallback xmlns="">
      <p:transition spd="slow" advTm="25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421507" y="1027134"/>
            <a:ext cx="10296597" cy="2469186"/>
          </a:xfrm>
          <a:prstGeom prst="rect">
            <a:avLst/>
          </a:prstGeom>
        </p:spPr>
        <p:txBody>
          <a:bodyPr>
            <a:normAutofit/>
          </a:bodyPr>
          <a:lstStyle/>
          <a:p>
            <a:pPr algn="l"/>
            <a:r>
              <a:rPr lang="en-US" b="1" dirty="0">
                <a:solidFill>
                  <a:srgbClr val="CB333B"/>
                </a:solidFill>
                <a:latin typeface="Frutiger LT Std 55 Roman" panose="020B0602020204020204" pitchFamily="34" charset="0"/>
                <a:cs typeface="Arial" panose="020B0604020202020204" pitchFamily="34" charset="0"/>
              </a:rPr>
              <a:t>Community Impact Approach</a:t>
            </a:r>
          </a:p>
        </p:txBody>
      </p:sp>
      <p:sp>
        <p:nvSpPr>
          <p:cNvPr id="6" name="Slide Number Placeholder 5"/>
          <p:cNvSpPr>
            <a:spLocks noGrp="1"/>
          </p:cNvSpPr>
          <p:nvPr>
            <p:ph type="sldNum" sz="quarter" idx="12"/>
          </p:nvPr>
        </p:nvSpPr>
        <p:spPr/>
        <p:txBody>
          <a:bodyPr/>
          <a:lstStyle/>
          <a:p>
            <a:fld id="{98AB158F-5599-4B60-87BC-0A8108C3B0D2}" type="slidenum">
              <a:rPr lang="en-US" smtClean="0"/>
              <a:t>5</a:t>
            </a:fld>
            <a:endParaRPr lang="en-US" dirty="0"/>
          </a:p>
        </p:txBody>
      </p:sp>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88698" y="1828549"/>
            <a:ext cx="2682288" cy="3552700"/>
          </a:xfrm>
          <a:prstGeom prst="rect">
            <a:avLst/>
          </a:prstGeom>
          <a:ln>
            <a:solidFill>
              <a:srgbClr val="4B4F54"/>
            </a:solidFill>
          </a:ln>
        </p:spPr>
      </p:pic>
      <p:pic>
        <p:nvPicPr>
          <p:cNvPr id="5" name="Picture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7195" y="1828549"/>
            <a:ext cx="2746049" cy="3552700"/>
          </a:xfrm>
          <a:prstGeom prst="rect">
            <a:avLst/>
          </a:prstGeom>
          <a:ln>
            <a:solidFill>
              <a:srgbClr val="4B4F54"/>
            </a:solidFill>
          </a:ln>
        </p:spPr>
      </p:pic>
      <p:pic>
        <p:nvPicPr>
          <p:cNvPr id="7" name="Picture 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66440" y="1828549"/>
            <a:ext cx="2772378" cy="3552700"/>
          </a:xfrm>
          <a:prstGeom prst="rect">
            <a:avLst/>
          </a:prstGeom>
          <a:ln>
            <a:solidFill>
              <a:srgbClr val="4B4F54"/>
            </a:solidFill>
          </a:ln>
        </p:spPr>
      </p:pic>
      <p:sp>
        <p:nvSpPr>
          <p:cNvPr id="3" name="TextBox 2"/>
          <p:cNvSpPr txBox="1"/>
          <p:nvPr/>
        </p:nvSpPr>
        <p:spPr>
          <a:xfrm>
            <a:off x="6066440" y="5480179"/>
            <a:ext cx="5616423" cy="400110"/>
          </a:xfrm>
          <a:prstGeom prst="rect">
            <a:avLst/>
          </a:prstGeom>
          <a:noFill/>
        </p:spPr>
        <p:txBody>
          <a:bodyPr wrap="square" rtlCol="0">
            <a:spAutoFit/>
          </a:bodyPr>
          <a:lstStyle/>
          <a:p>
            <a:pPr algn="ctr"/>
            <a:r>
              <a:rPr lang="en-US" sz="2000" dirty="0">
                <a:solidFill>
                  <a:srgbClr val="4B4F54"/>
                </a:solidFill>
                <a:latin typeface="Frutiger LT Std 45 Light" panose="020B0402020204020204"/>
              </a:rPr>
              <a:t>Strategic Framework &amp; Grant Guidelines</a:t>
            </a:r>
            <a:r>
              <a:rPr lang="en-US" dirty="0">
                <a:solidFill>
                  <a:srgbClr val="4B4F54"/>
                </a:solidFill>
              </a:rPr>
              <a:t>	</a:t>
            </a:r>
          </a:p>
        </p:txBody>
      </p:sp>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34273" y="1828549"/>
            <a:ext cx="2748590" cy="3552700"/>
          </a:xfrm>
          <a:prstGeom prst="rect">
            <a:avLst/>
          </a:prstGeom>
          <a:ln>
            <a:solidFill>
              <a:schemeClr val="bg1">
                <a:lumMod val="50000"/>
              </a:schemeClr>
            </a:solidFill>
          </a:ln>
        </p:spPr>
      </p:pic>
      <p:sp>
        <p:nvSpPr>
          <p:cNvPr id="8" name="Rectangle 7"/>
          <p:cNvSpPr/>
          <p:nvPr/>
        </p:nvSpPr>
        <p:spPr>
          <a:xfrm>
            <a:off x="421506" y="5480179"/>
            <a:ext cx="5549479" cy="400110"/>
          </a:xfrm>
          <a:prstGeom prst="rect">
            <a:avLst/>
          </a:prstGeom>
        </p:spPr>
        <p:txBody>
          <a:bodyPr wrap="square">
            <a:spAutoFit/>
          </a:bodyPr>
          <a:lstStyle/>
          <a:p>
            <a:pPr algn="ctr"/>
            <a:r>
              <a:rPr lang="en-US" sz="2000" dirty="0">
                <a:solidFill>
                  <a:srgbClr val="4B4F54"/>
                </a:solidFill>
                <a:latin typeface="Frutiger LT Std 45 Light" panose="020B0402020204020204"/>
              </a:rPr>
              <a:t>One Minneapolis Report </a:t>
            </a:r>
            <a:endParaRPr lang="en-US" sz="2000" dirty="0">
              <a:solidFill>
                <a:srgbClr val="4B4F54"/>
              </a:solidFill>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5751920"/>
      </p:ext>
    </p:extLst>
  </p:cSld>
  <p:clrMapOvr>
    <a:masterClrMapping/>
  </p:clrMapOvr>
  <mc:AlternateContent xmlns:mc="http://schemas.openxmlformats.org/markup-compatibility/2006" xmlns:p14="http://schemas.microsoft.com/office/powerpoint/2010/main">
    <mc:Choice Requires="p14">
      <p:transition spd="slow" p14:dur="2000" advTm="115069"/>
    </mc:Choice>
    <mc:Fallback xmlns="">
      <p:transition spd="slow" advTm="115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59723" y="1064204"/>
            <a:ext cx="11403909" cy="3431595"/>
          </a:xfrm>
          <a:prstGeom prst="rect">
            <a:avLst/>
          </a:prstGeom>
        </p:spPr>
        <p:txBody>
          <a:bodyPr>
            <a:normAutofit fontScale="90000"/>
          </a:bodyPr>
          <a:lstStyle/>
          <a:p>
            <a:r>
              <a:rPr lang="en-US" b="1" dirty="0">
                <a:solidFill>
                  <a:srgbClr val="CB333B"/>
                </a:solidFill>
                <a:latin typeface="Frutiger LT Std 55 Roman" panose="020B0602020204020204" pitchFamily="34" charset="0"/>
                <a:cs typeface="Arial" panose="020B0604020202020204" pitchFamily="34" charset="0"/>
              </a:rPr>
              <a:t>Community Impact Approach – Continued</a:t>
            </a:r>
            <a:br>
              <a:rPr lang="en-US" b="1" dirty="0">
                <a:solidFill>
                  <a:srgbClr val="CB333B"/>
                </a:solidFill>
                <a:latin typeface="Frutiger LT Std 55 Roman" panose="020B0602020204020204" pitchFamily="34" charset="0"/>
                <a:cs typeface="Arial" panose="020B0604020202020204" pitchFamily="34" charset="0"/>
              </a:rPr>
            </a:br>
            <a:br>
              <a:rPr lang="en-US" b="1" dirty="0">
                <a:solidFill>
                  <a:srgbClr val="CB333B"/>
                </a:solidFill>
                <a:latin typeface="Frutiger LT Std 55 Roman" panose="020B0602020204020204" pitchFamily="34" charset="0"/>
                <a:cs typeface="Arial" panose="020B0604020202020204" pitchFamily="34" charset="0"/>
              </a:rPr>
            </a:br>
            <a:r>
              <a:rPr lang="en-US" sz="2800" b="1" dirty="0">
                <a:solidFill>
                  <a:srgbClr val="4B4F54"/>
                </a:solidFill>
                <a:latin typeface="Frutiger LT Std 45 Light" panose="020B0402020204020204"/>
              </a:rPr>
              <a:t>Three Focus Areas: Civic Engagement, Economic Vitality and Education</a:t>
            </a:r>
            <a:br>
              <a:rPr lang="en-US" sz="2800" b="1" dirty="0">
                <a:solidFill>
                  <a:srgbClr val="4B4F54"/>
                </a:solidFill>
                <a:latin typeface="Frutiger LT Std 45 Light" panose="020B0402020204020204"/>
              </a:rPr>
            </a:br>
            <a:br>
              <a:rPr lang="en-US" sz="2800" b="1" dirty="0">
                <a:solidFill>
                  <a:srgbClr val="4B4F54"/>
                </a:solidFill>
                <a:latin typeface="Frutiger LT Std 45 Light" panose="020B0402020204020204"/>
              </a:rPr>
            </a:br>
            <a:r>
              <a:rPr lang="en-US" sz="2800" b="1" dirty="0">
                <a:solidFill>
                  <a:srgbClr val="4B4F54"/>
                </a:solidFill>
                <a:latin typeface="Frutiger LT Std 45 Light" panose="020B0402020204020204"/>
              </a:rPr>
              <a:t>Number of Grants: About 80-90 grants annually</a:t>
            </a:r>
            <a:br>
              <a:rPr lang="en-US" sz="2800" b="1" dirty="0">
                <a:solidFill>
                  <a:srgbClr val="4B4F54"/>
                </a:solidFill>
                <a:latin typeface="Frutiger LT Std 45 Light" panose="020B0402020204020204"/>
              </a:rPr>
            </a:br>
            <a:br>
              <a:rPr lang="en-US" sz="2800" b="1" dirty="0">
                <a:solidFill>
                  <a:srgbClr val="4B4F54"/>
                </a:solidFill>
                <a:latin typeface="Frutiger LT Std 45 Light" panose="020B0402020204020204"/>
              </a:rPr>
            </a:br>
            <a:r>
              <a:rPr lang="en-US" sz="2800" b="1" dirty="0">
                <a:solidFill>
                  <a:srgbClr val="4B4F54"/>
                </a:solidFill>
                <a:latin typeface="Frutiger LT Std 45 Light" panose="020B0402020204020204"/>
              </a:rPr>
              <a:t>Average grant size: Approximately $50,000 to $60,000</a:t>
            </a:r>
            <a:endParaRPr lang="en-US" sz="2800" b="1" dirty="0">
              <a:solidFill>
                <a:srgbClr val="4B4F54"/>
              </a:solidFill>
              <a:latin typeface="Frutiger LT Std 45 Light" panose="020B0402020204020204"/>
              <a:cs typeface="Arial" panose="020B0604020202020204" pitchFamily="34" charset="0"/>
            </a:endParaRPr>
          </a:p>
        </p:txBody>
      </p:sp>
      <p:sp>
        <p:nvSpPr>
          <p:cNvPr id="6" name="Slide Number Placeholder 5"/>
          <p:cNvSpPr>
            <a:spLocks noGrp="1"/>
          </p:cNvSpPr>
          <p:nvPr>
            <p:ph type="sldNum" sz="quarter" idx="12"/>
          </p:nvPr>
        </p:nvSpPr>
        <p:spPr/>
        <p:txBody>
          <a:bodyPr/>
          <a:lstStyle/>
          <a:p>
            <a:fld id="{98AB158F-5599-4B60-87BC-0A8108C3B0D2}" type="slidenum">
              <a:rPr lang="en-US" smtClean="0"/>
              <a:t>6</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43306052"/>
      </p:ext>
    </p:extLst>
  </p:cSld>
  <p:clrMapOvr>
    <a:masterClrMapping/>
  </p:clrMapOvr>
  <mc:AlternateContent xmlns:mc="http://schemas.openxmlformats.org/markup-compatibility/2006" xmlns:p14="http://schemas.microsoft.com/office/powerpoint/2010/main">
    <mc:Choice Requires="p14">
      <p:transition spd="slow" p14:dur="2000" advTm="15683"/>
    </mc:Choice>
    <mc:Fallback xmlns="">
      <p:transition spd="slow" advTm="15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359723" y="2038351"/>
            <a:ext cx="11403909" cy="1866898"/>
          </a:xfrm>
          <a:prstGeom prst="rect">
            <a:avLst/>
          </a:prstGeom>
        </p:spPr>
        <p:txBody>
          <a:bodyPr>
            <a:noAutofit/>
          </a:bodyPr>
          <a:lstStyle/>
          <a:p>
            <a:pPr algn="ctr"/>
            <a:r>
              <a:rPr lang="en-US" sz="12000" b="1" dirty="0">
                <a:solidFill>
                  <a:srgbClr val="CB333B"/>
                </a:solidFill>
                <a:latin typeface="Frutiger LT Std 55 Roman" panose="020B0602020204020204" pitchFamily="34" charset="0"/>
                <a:cs typeface="Arial" panose="020B0604020202020204" pitchFamily="34" charset="0"/>
              </a:rPr>
              <a:t>One</a:t>
            </a:r>
            <a:endParaRPr lang="en-US" sz="12000" b="1" dirty="0">
              <a:solidFill>
                <a:srgbClr val="CB333B"/>
              </a:solidFill>
              <a:latin typeface="Frutiger LT Std 45 Light" panose="020B0402020204020204"/>
              <a:cs typeface="Arial" panose="020B0604020202020204" pitchFamily="34" charset="0"/>
            </a:endParaRPr>
          </a:p>
        </p:txBody>
      </p:sp>
      <p:sp>
        <p:nvSpPr>
          <p:cNvPr id="6" name="Slide Number Placeholder 5"/>
          <p:cNvSpPr>
            <a:spLocks noGrp="1"/>
          </p:cNvSpPr>
          <p:nvPr>
            <p:ph type="sldNum" sz="quarter" idx="12"/>
          </p:nvPr>
        </p:nvSpPr>
        <p:spPr/>
        <p:txBody>
          <a:bodyPr/>
          <a:lstStyle/>
          <a:p>
            <a:fld id="{98AB158F-5599-4B60-87BC-0A8108C3B0D2}" type="slidenum">
              <a:rPr lang="en-US" smtClean="0"/>
              <a:t>7</a:t>
            </a:fld>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460694"/>
      </p:ext>
    </p:extLst>
  </p:cSld>
  <p:clrMapOvr>
    <a:masterClrMapping/>
  </p:clrMapOvr>
  <mc:AlternateContent xmlns:mc="http://schemas.openxmlformats.org/markup-compatibility/2006" xmlns:p14="http://schemas.microsoft.com/office/powerpoint/2010/main">
    <mc:Choice Requires="p14">
      <p:transition spd="slow" p14:dur="2000" advTm="39344"/>
    </mc:Choice>
    <mc:Fallback xmlns="">
      <p:transition spd="slow" advTm="39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B333B"/>
                </a:solidFill>
                <a:latin typeface="Frutiger LT Std 55 Roman" panose="020B0602020204020204" pitchFamily="34" charset="0"/>
              </a:rPr>
              <a:t>2018 Community Information Sessions</a:t>
            </a:r>
          </a:p>
        </p:txBody>
      </p:sp>
      <p:sp>
        <p:nvSpPr>
          <p:cNvPr id="3" name="Content Placeholder 2"/>
          <p:cNvSpPr>
            <a:spLocks noGrp="1"/>
          </p:cNvSpPr>
          <p:nvPr>
            <p:ph sz="half" idx="2"/>
          </p:nvPr>
        </p:nvSpPr>
        <p:spPr>
          <a:xfrm>
            <a:off x="839787" y="1326869"/>
            <a:ext cx="10515601" cy="3684588"/>
          </a:xfrm>
        </p:spPr>
        <p:txBody>
          <a:bodyPr>
            <a:normAutofit/>
          </a:bodyPr>
          <a:lstStyle/>
          <a:p>
            <a:pPr marL="0" indent="0">
              <a:buNone/>
            </a:pPr>
            <a:r>
              <a:rPr lang="en-US" sz="3000" b="1" dirty="0"/>
              <a:t>Wednesday, July 26</a:t>
            </a:r>
            <a:r>
              <a:rPr lang="en-US" sz="3000" b="1" baseline="30000" dirty="0"/>
              <a:t>th</a:t>
            </a:r>
            <a:r>
              <a:rPr lang="en-US" sz="3000" b="1" dirty="0"/>
              <a:t> 9:00 </a:t>
            </a:r>
            <a:r>
              <a:rPr lang="en-US" sz="3000" b="1"/>
              <a:t>– 11:00</a:t>
            </a:r>
            <a:endParaRPr lang="en-US" sz="3000" b="1" dirty="0"/>
          </a:p>
          <a:p>
            <a:pPr marL="0" indent="0">
              <a:buNone/>
            </a:pPr>
            <a:r>
              <a:rPr lang="en-US" sz="3000" b="1" dirty="0"/>
              <a:t>Tuesday, August 1</a:t>
            </a:r>
            <a:r>
              <a:rPr lang="en-US" sz="3000" b="1" baseline="30000" dirty="0"/>
              <a:t>st</a:t>
            </a:r>
            <a:r>
              <a:rPr lang="en-US" sz="3000" b="1" dirty="0"/>
              <a:t> 2:00 – 4:00</a:t>
            </a:r>
          </a:p>
          <a:p>
            <a:pPr marL="0" indent="0">
              <a:buNone/>
            </a:pPr>
            <a:endParaRPr lang="en-US" sz="3000" b="1" dirty="0"/>
          </a:p>
          <a:p>
            <a:pPr marL="0" indent="0">
              <a:buNone/>
            </a:pPr>
            <a:r>
              <a:rPr lang="en-US" sz="3000" b="1" dirty="0"/>
              <a:t>Cora </a:t>
            </a:r>
            <a:r>
              <a:rPr lang="en-US" sz="3000" b="1" dirty="0" err="1"/>
              <a:t>McCorvey</a:t>
            </a:r>
            <a:r>
              <a:rPr lang="en-US" sz="3000" b="1" dirty="0"/>
              <a:t> Health &amp; Wellness Center</a:t>
            </a:r>
          </a:p>
          <a:p>
            <a:pPr marL="0" indent="0">
              <a:buNone/>
            </a:pPr>
            <a:r>
              <a:rPr lang="en-US" sz="3000" b="1" dirty="0"/>
              <a:t>Great Room</a:t>
            </a:r>
          </a:p>
          <a:p>
            <a:pPr marL="0" indent="0">
              <a:buNone/>
            </a:pPr>
            <a:r>
              <a:rPr lang="en-US" sz="3000" b="1" dirty="0"/>
              <a:t>1015 North 4th Avenue</a:t>
            </a:r>
            <a:br>
              <a:rPr lang="en-US" sz="3000" b="1" dirty="0"/>
            </a:br>
            <a:r>
              <a:rPr lang="en-US" sz="3000" b="1" dirty="0"/>
              <a:t>Minneapolis, MN 55405</a:t>
            </a:r>
          </a:p>
          <a:p>
            <a:pPr marL="0" indent="0">
              <a:lnSpc>
                <a:spcPct val="100000"/>
              </a:lnSpc>
              <a:buNone/>
            </a:pPr>
            <a:endParaRPr lang="en-US" sz="2600" b="1" dirty="0">
              <a:solidFill>
                <a:srgbClr val="4B4F54"/>
              </a:solidFill>
            </a:endParaRPr>
          </a:p>
        </p:txBody>
      </p:sp>
      <p:sp>
        <p:nvSpPr>
          <p:cNvPr id="8" name="Slide Number Placeholder 7"/>
          <p:cNvSpPr>
            <a:spLocks noGrp="1"/>
          </p:cNvSpPr>
          <p:nvPr>
            <p:ph type="sldNum" sz="quarter" idx="12"/>
          </p:nvPr>
        </p:nvSpPr>
        <p:spPr/>
        <p:txBody>
          <a:bodyPr/>
          <a:lstStyle/>
          <a:p>
            <a:fld id="{98AB158F-5599-4B60-87BC-0A8108C3B0D2}" type="slidenum">
              <a:rPr lang="en-US" smtClean="0"/>
              <a:t>8</a:t>
            </a:fld>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9373206"/>
      </p:ext>
    </p:extLst>
  </p:cSld>
  <p:clrMapOvr>
    <a:masterClrMapping/>
  </p:clrMapOvr>
  <mc:AlternateContent xmlns:mc="http://schemas.openxmlformats.org/markup-compatibility/2006" xmlns:p14="http://schemas.microsoft.com/office/powerpoint/2010/main">
    <mc:Choice Requires="p14">
      <p:transition spd="slow" p14:dur="2000" advTm="37973"/>
    </mc:Choice>
    <mc:Fallback xmlns="">
      <p:transition spd="slow" advTm="37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solidFill>
                  <a:srgbClr val="CB333B"/>
                </a:solidFill>
                <a:latin typeface="Frutiger LT Std 55 Roman" panose="020B0602020204020204" pitchFamily="34" charset="0"/>
              </a:rPr>
              <a:t>2018 Application Process and Timeline</a:t>
            </a:r>
          </a:p>
        </p:txBody>
      </p:sp>
      <p:sp>
        <p:nvSpPr>
          <p:cNvPr id="4" name="Text Placeholder 3"/>
          <p:cNvSpPr>
            <a:spLocks noGrp="1"/>
          </p:cNvSpPr>
          <p:nvPr>
            <p:ph type="body" idx="1"/>
          </p:nvPr>
        </p:nvSpPr>
        <p:spPr>
          <a:xfrm>
            <a:off x="839788" y="1348694"/>
            <a:ext cx="5157787" cy="823912"/>
          </a:xfrm>
        </p:spPr>
        <p:txBody>
          <a:bodyPr>
            <a:normAutofit/>
          </a:bodyPr>
          <a:lstStyle/>
          <a:p>
            <a:pPr>
              <a:lnSpc>
                <a:spcPct val="100000"/>
              </a:lnSpc>
            </a:pPr>
            <a:r>
              <a:rPr lang="en-US" sz="2600" dirty="0">
                <a:solidFill>
                  <a:srgbClr val="CB333B"/>
                </a:solidFill>
                <a:latin typeface="Frutiger LT Std 55 Roman" panose="020B0602020204020204" pitchFamily="34" charset="0"/>
              </a:rPr>
              <a:t>Timeline</a:t>
            </a:r>
          </a:p>
        </p:txBody>
      </p:sp>
      <p:sp>
        <p:nvSpPr>
          <p:cNvPr id="3" name="Content Placeholder 2"/>
          <p:cNvSpPr>
            <a:spLocks noGrp="1"/>
          </p:cNvSpPr>
          <p:nvPr>
            <p:ph sz="half" idx="2"/>
          </p:nvPr>
        </p:nvSpPr>
        <p:spPr>
          <a:xfrm>
            <a:off x="839788" y="2336519"/>
            <a:ext cx="11153774" cy="3684588"/>
          </a:xfrm>
        </p:spPr>
        <p:txBody>
          <a:bodyPr>
            <a:normAutofit/>
          </a:bodyPr>
          <a:lstStyle/>
          <a:p>
            <a:r>
              <a:rPr lang="en-US" b="1" dirty="0"/>
              <a:t>August 1-25 – Full Proposal Submission</a:t>
            </a:r>
            <a:br>
              <a:rPr lang="en-US" b="1" dirty="0"/>
            </a:br>
            <a:r>
              <a:rPr lang="en-US" sz="2400" dirty="0"/>
              <a:t>due at 12:00 noon on August 25, late Applications will not be accepted</a:t>
            </a:r>
          </a:p>
          <a:p>
            <a:r>
              <a:rPr lang="en-US" b="1" dirty="0"/>
              <a:t>September-October – Proposal Review and Site Visits with Community Impact Directors</a:t>
            </a:r>
          </a:p>
          <a:p>
            <a:r>
              <a:rPr lang="en-US" b="1" dirty="0"/>
              <a:t>December 22 – Award Notifications</a:t>
            </a:r>
          </a:p>
          <a:p>
            <a:pPr marL="0" indent="0">
              <a:lnSpc>
                <a:spcPct val="100000"/>
              </a:lnSpc>
              <a:buNone/>
            </a:pPr>
            <a:endParaRPr lang="en-US" sz="2600" b="1" dirty="0">
              <a:solidFill>
                <a:srgbClr val="4B4F54"/>
              </a:solidFill>
            </a:endParaRPr>
          </a:p>
        </p:txBody>
      </p:sp>
      <p:sp>
        <p:nvSpPr>
          <p:cNvPr id="8" name="Slide Number Placeholder 7"/>
          <p:cNvSpPr>
            <a:spLocks noGrp="1"/>
          </p:cNvSpPr>
          <p:nvPr>
            <p:ph type="sldNum" sz="quarter" idx="12"/>
          </p:nvPr>
        </p:nvSpPr>
        <p:spPr/>
        <p:txBody>
          <a:bodyPr/>
          <a:lstStyle/>
          <a:p>
            <a:fld id="{98AB158F-5599-4B60-87BC-0A8108C3B0D2}" type="slidenum">
              <a:rPr lang="en-US" smtClean="0"/>
              <a:t>9</a:t>
            </a:fld>
            <a:endParaRPr lang="en-US"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8928924"/>
      </p:ext>
    </p:extLst>
  </p:cSld>
  <p:clrMapOvr>
    <a:masterClrMapping/>
  </p:clrMapOvr>
  <mc:AlternateContent xmlns:mc="http://schemas.openxmlformats.org/markup-compatibility/2006" xmlns:p14="http://schemas.microsoft.com/office/powerpoint/2010/main">
    <mc:Choice Requires="p14">
      <p:transition spd="slow" p14:dur="2000" advTm="78386"/>
    </mc:Choice>
    <mc:Fallback xmlns="">
      <p:transition spd="slow" advTm="78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39B6C0F5D4A444BBD8DD670D7F83BB3" ma:contentTypeVersion="0" ma:contentTypeDescription="Create a new document." ma:contentTypeScope="" ma:versionID="7cbf97a79011e510a8e24c77196055a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B38A2E7-C3EE-4463-A2BB-502E75731E1C}">
  <ds:schemaRefs>
    <ds:schemaRef ds:uri="http://schemas.microsoft.com/sharepoint/v3/contenttype/forms"/>
  </ds:schemaRefs>
</ds:datastoreItem>
</file>

<file path=customXml/itemProps2.xml><?xml version="1.0" encoding="utf-8"?>
<ds:datastoreItem xmlns:ds="http://schemas.openxmlformats.org/officeDocument/2006/customXml" ds:itemID="{A0A4DE8C-C519-4C33-B84E-BEC6EADBD5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6E6584CA-D3C7-4794-AC8A-E52E4C2B721A}">
  <ds:schemaRef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2685</TotalTime>
  <Words>1639</Words>
  <Application>Microsoft Office PowerPoint</Application>
  <PresentationFormat>Widescreen</PresentationFormat>
  <Paragraphs>277</Paragraphs>
  <Slides>34</Slides>
  <Notes>6</Notes>
  <HiddenSlides>0</HiddenSlides>
  <MMClips>33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Frutiger LT Std 45 Light</vt:lpstr>
      <vt:lpstr>Frutiger LT Std 55 Roman</vt:lpstr>
      <vt:lpstr>Office Theme</vt:lpstr>
      <vt:lpstr>1_Office Theme</vt:lpstr>
      <vt:lpstr>Creating OneMinneapolis Our Approach to Community Impact  2018 Competitive Grant Round </vt:lpstr>
      <vt:lpstr>Agenda</vt:lpstr>
      <vt:lpstr>Three Focus Areas: Civic Engagement, Economic Vitality &amp; Education</vt:lpstr>
      <vt:lpstr>Intro &amp; Staff Contacts</vt:lpstr>
      <vt:lpstr>Community Impact Approach</vt:lpstr>
      <vt:lpstr>Community Impact Approach – Continued  Three Focus Areas: Civic Engagement, Economic Vitality and Education  Number of Grants: About 80-90 grants annually  Average grant size: Approximately $50,000 to $60,000</vt:lpstr>
      <vt:lpstr>One</vt:lpstr>
      <vt:lpstr>2018 Community Information Sessions</vt:lpstr>
      <vt:lpstr>2018 Application Process and Timeline</vt:lpstr>
      <vt:lpstr>2018 Application Process and Timeline</vt:lpstr>
      <vt:lpstr>Three Focus Areas – Civic Engagement</vt:lpstr>
      <vt:lpstr>Civic Engagement Key Drivers</vt:lpstr>
      <vt:lpstr>Civic Engagement Key Drivers</vt:lpstr>
      <vt:lpstr>Three Focus Areas - Education</vt:lpstr>
      <vt:lpstr>Education Key Drivers </vt:lpstr>
      <vt:lpstr>Education Key Drivers - Continued</vt:lpstr>
      <vt:lpstr>Three Focus Areas – Economic Vitality</vt:lpstr>
      <vt:lpstr>Economic Vitality Key Drivers</vt:lpstr>
      <vt:lpstr>Economic Vitality Key Drivers – Con’t</vt:lpstr>
      <vt:lpstr>2018 Grant Round Eligibility, Criteria and Tips</vt:lpstr>
      <vt:lpstr>2018 Grant Round Eligibility, Criteria and Tips</vt:lpstr>
      <vt:lpstr>2018 Grant Round Eligibility, Criteria and Tips</vt:lpstr>
      <vt:lpstr>2018 Grant Round Eligibility, Criteria and Tips</vt:lpstr>
      <vt:lpstr>2018 Grant Round Eligibility, Criteria and Tips</vt:lpstr>
      <vt:lpstr>2018 Grant Round Eligibility, Criteria and Tips</vt:lpstr>
      <vt:lpstr>2018 Grant Round  - What’s New?</vt:lpstr>
      <vt:lpstr>2018 Grant Round Eligibility, Criteria and Tips</vt:lpstr>
      <vt:lpstr>Frequently Asked Questions </vt:lpstr>
      <vt:lpstr>PowerPoint Presentation</vt:lpstr>
      <vt:lpstr>PowerPoint Presentation</vt:lpstr>
      <vt:lpstr>PowerPoint Presentation</vt:lpstr>
      <vt:lpstr>Useful Links</vt:lpstr>
      <vt:lpstr>More Questions? </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Summit Update</dc:title>
  <dc:creator>Gordon Goodwin</dc:creator>
  <cp:lastModifiedBy>Burke, Collin</cp:lastModifiedBy>
  <cp:revision>140</cp:revision>
  <cp:lastPrinted>2017-05-19T19:32:20Z</cp:lastPrinted>
  <dcterms:created xsi:type="dcterms:W3CDTF">2016-01-13T17:51:52Z</dcterms:created>
  <dcterms:modified xsi:type="dcterms:W3CDTF">2017-06-15T16:12:25Z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0x010100C39B6C0F5D4A444BBD8DD670D7F83BB3</vt:lpwstr>
  </property>
</Properties>
</file>