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81" r:id="rId6"/>
    <p:sldId id="259" r:id="rId7"/>
    <p:sldId id="260" r:id="rId8"/>
    <p:sldId id="282" r:id="rId9"/>
    <p:sldId id="275" r:id="rId10"/>
    <p:sldId id="261" r:id="rId11"/>
    <p:sldId id="269" r:id="rId12"/>
    <p:sldId id="267" r:id="rId13"/>
    <p:sldId id="268"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F54"/>
    <a:srgbClr val="CB333B"/>
    <a:srgbClr val="E28A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522" autoAdjust="0"/>
  </p:normalViewPr>
  <p:slideViewPr>
    <p:cSldViewPr snapToGrid="0">
      <p:cViewPr varScale="1">
        <p:scale>
          <a:sx n="78" d="100"/>
          <a:sy n="78" d="100"/>
        </p:scale>
        <p:origin x="894"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60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EA7E10A-3E3D-4470-BF20-9D55DDA20F0C}" type="datetimeFigureOut">
              <a:rPr lang="en-US" smtClean="0"/>
              <a:t>4/10/2019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0182C55-15AF-49F5-A064-4005222A80B9}" type="slidenum">
              <a:rPr lang="en-US" smtClean="0"/>
              <a:t>‹#›</a:t>
            </a:fld>
            <a:endParaRPr lang="en-US"/>
          </a:p>
        </p:txBody>
      </p:sp>
    </p:spTree>
    <p:extLst>
      <p:ext uri="{BB962C8B-B14F-4D97-AF65-F5344CB8AC3E}">
        <p14:creationId xmlns:p14="http://schemas.microsoft.com/office/powerpoint/2010/main" val="1233001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2C2CBC-7A62-44D0-AF7A-E8365D45C937}" type="datetimeFigureOut">
              <a:rPr lang="en-US" smtClean="0"/>
              <a:t>4/10/2019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456293E-5D04-468F-B063-174AA9699F93}" type="slidenum">
              <a:rPr lang="en-US" smtClean="0"/>
              <a:t>‹#›</a:t>
            </a:fld>
            <a:endParaRPr lang="en-US"/>
          </a:p>
        </p:txBody>
      </p:sp>
    </p:spTree>
    <p:extLst>
      <p:ext uri="{BB962C8B-B14F-4D97-AF65-F5344CB8AC3E}">
        <p14:creationId xmlns:p14="http://schemas.microsoft.com/office/powerpoint/2010/main" val="2940241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56293E-5D04-468F-B063-174AA9699F93}" type="slidenum">
              <a:rPr lang="en-US" smtClean="0"/>
              <a:t>1</a:t>
            </a:fld>
            <a:endParaRPr lang="en-US"/>
          </a:p>
        </p:txBody>
      </p:sp>
    </p:spTree>
    <p:extLst>
      <p:ext uri="{BB962C8B-B14F-4D97-AF65-F5344CB8AC3E}">
        <p14:creationId xmlns:p14="http://schemas.microsoft.com/office/powerpoint/2010/main" val="209445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56293E-5D04-468F-B063-174AA9699F93}" type="slidenum">
              <a:rPr lang="en-US" smtClean="0"/>
              <a:t>2</a:t>
            </a:fld>
            <a:endParaRPr lang="en-US"/>
          </a:p>
        </p:txBody>
      </p:sp>
    </p:spTree>
    <p:extLst>
      <p:ext uri="{BB962C8B-B14F-4D97-AF65-F5344CB8AC3E}">
        <p14:creationId xmlns:p14="http://schemas.microsoft.com/office/powerpoint/2010/main" val="3276771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56293E-5D04-468F-B063-174AA9699F93}" type="slidenum">
              <a:rPr lang="en-US" smtClean="0"/>
              <a:t>10</a:t>
            </a:fld>
            <a:endParaRPr lang="en-US"/>
          </a:p>
        </p:txBody>
      </p:sp>
    </p:spTree>
    <p:extLst>
      <p:ext uri="{BB962C8B-B14F-4D97-AF65-F5344CB8AC3E}">
        <p14:creationId xmlns:p14="http://schemas.microsoft.com/office/powerpoint/2010/main" val="38704153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AB158F-5599-4B60-87BC-0A8108C3B0D2}" type="slidenum">
              <a:rPr lang="en-US" smtClean="0"/>
              <a:t>‹#›</a:t>
            </a:fld>
            <a:endParaRPr lang="en-US" dirty="0"/>
          </a:p>
        </p:txBody>
      </p:sp>
      <p:sp>
        <p:nvSpPr>
          <p:cNvPr id="2" name="Rectangle 1"/>
          <p:cNvSpPr/>
          <p:nvPr userDrawn="1"/>
        </p:nvSpPr>
        <p:spPr>
          <a:xfrm>
            <a:off x="0" y="0"/>
            <a:ext cx="12192000" cy="6858000"/>
          </a:xfrm>
          <a:prstGeom prst="rect">
            <a:avLst/>
          </a:prstGeom>
          <a:solidFill>
            <a:srgbClr val="CB3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r="49218" b="18402"/>
          <a:stretch/>
        </p:blipFill>
        <p:spPr>
          <a:xfrm>
            <a:off x="1140435" y="2073895"/>
            <a:ext cx="11051565" cy="4784105"/>
          </a:xfrm>
          <a:prstGeom prst="rect">
            <a:avLst/>
          </a:prstGeom>
        </p:spPr>
      </p:pic>
      <p:sp>
        <p:nvSpPr>
          <p:cNvPr id="5" name="Title 1"/>
          <p:cNvSpPr>
            <a:spLocks noGrp="1"/>
          </p:cNvSpPr>
          <p:nvPr>
            <p:ph type="title" hasCustomPrompt="1"/>
          </p:nvPr>
        </p:nvSpPr>
        <p:spPr>
          <a:xfrm>
            <a:off x="838200" y="864744"/>
            <a:ext cx="6505280" cy="343399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Tx/>
              <a:buNone/>
              <a:tabLst/>
              <a:defRPr sz="4800" b="1">
                <a:solidFill>
                  <a:schemeClr val="bg1"/>
                </a:solidFill>
                <a:latin typeface="Frutiger LT Std 55 Roman" panose="020B0602020204020204" pitchFamily="34" charset="0"/>
              </a:defRPr>
            </a:lvl1pPr>
          </a:lstStyle>
          <a:p>
            <a:r>
              <a:rPr lang="en-US" dirty="0"/>
              <a:t>TITLE SLIDE</a:t>
            </a:r>
            <a:br>
              <a:rPr lang="en-US" dirty="0"/>
            </a:br>
            <a:r>
              <a:rPr lang="en-US" sz="3200" b="0" dirty="0">
                <a:latin typeface="Frutiger LT Std 45 Light" panose="020B0402020204020204" pitchFamily="34" charset="0"/>
              </a:rPr>
              <a:t>Title Subhead</a:t>
            </a:r>
            <a:br>
              <a:rPr lang="en-US" sz="3200" b="0" dirty="0">
                <a:latin typeface="Frutiger LT Std 45 Light" panose="020B0402020204020204" pitchFamily="34" charset="0"/>
              </a:rPr>
            </a:b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4421284"/>
            <a:ext cx="2102963" cy="546642"/>
          </a:xfrm>
          <a:prstGeom prst="rect">
            <a:avLst/>
          </a:prstGeom>
        </p:spPr>
      </p:pic>
    </p:spTree>
    <p:extLst>
      <p:ext uri="{BB962C8B-B14F-4D97-AF65-F5344CB8AC3E}">
        <p14:creationId xmlns:p14="http://schemas.microsoft.com/office/powerpoint/2010/main" val="223949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AB158F-5599-4B60-87BC-0A8108C3B0D2}" type="slidenum">
              <a:rPr lang="en-US" smtClean="0"/>
              <a:t>‹#›</a:t>
            </a:fld>
            <a:endParaRPr lang="en-US" dirty="0"/>
          </a:p>
        </p:txBody>
      </p:sp>
    </p:spTree>
    <p:extLst>
      <p:ext uri="{BB962C8B-B14F-4D97-AF65-F5344CB8AC3E}">
        <p14:creationId xmlns:p14="http://schemas.microsoft.com/office/powerpoint/2010/main" val="178708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nchor="ctr"/>
          <a:lstStyle>
            <a:lvl1pPr>
              <a:defRPr sz="3600" b="1">
                <a:solidFill>
                  <a:srgbClr val="CB333B"/>
                </a:solidFill>
                <a:latin typeface="Frutiger LT Std 45 Light" panose="020B0402020204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b="1">
                <a:solidFill>
                  <a:srgbClr val="4B4F54"/>
                </a:solidFill>
                <a:latin typeface="+mn-lt"/>
              </a:defRPr>
            </a:lvl1pPr>
            <a:lvl2pPr marL="685800" indent="-228600">
              <a:buSzPct val="80000"/>
              <a:buFont typeface="Courier New" panose="02070309020205020404" pitchFamily="49" charset="0"/>
              <a:buChar char="o"/>
              <a:defRPr>
                <a:solidFill>
                  <a:srgbClr val="4B4F54"/>
                </a:solidFill>
                <a:latin typeface="+mn-lt"/>
              </a:defRPr>
            </a:lvl2pPr>
            <a:lvl3pPr>
              <a:defRPr>
                <a:solidFill>
                  <a:srgbClr val="4B4F54"/>
                </a:solidFill>
                <a:latin typeface="+mn-lt"/>
              </a:defRPr>
            </a:lvl3pPr>
            <a:lvl4pPr marL="1600200" indent="-228600">
              <a:buSzPct val="80000"/>
              <a:buFont typeface="Courier New" panose="02070309020205020404" pitchFamily="49" charset="0"/>
              <a:buChar char="o"/>
              <a:defRPr>
                <a:solidFill>
                  <a:srgbClr val="4B4F54"/>
                </a:solidFill>
                <a:latin typeface="+mn-lt"/>
              </a:defRPr>
            </a:lvl4pPr>
            <a:lvl5pPr>
              <a:defRPr>
                <a:solidFill>
                  <a:srgbClr val="4B4F54"/>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8AB158F-5599-4B60-87BC-0A8108C3B0D2}" type="slidenum">
              <a:rPr lang="en-US" smtClean="0"/>
              <a:t>‹#›</a:t>
            </a:fld>
            <a:endParaRPr lang="en-US" dirty="0"/>
          </a:p>
        </p:txBody>
      </p:sp>
    </p:spTree>
    <p:extLst>
      <p:ext uri="{BB962C8B-B14F-4D97-AF65-F5344CB8AC3E}">
        <p14:creationId xmlns:p14="http://schemas.microsoft.com/office/powerpoint/2010/main" val="415873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b="1">
                <a:solidFill>
                  <a:srgbClr val="CB333B"/>
                </a:solidFill>
                <a:latin typeface="Frutiger LT Std 55 Roman" panose="020B06020202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rgbClr val="4B4F54"/>
                </a:solidFill>
                <a:latin typeface="Frutiger LT Std 45 Light" panose="020B04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98AB158F-5599-4B60-87BC-0A8108C3B0D2}" type="slidenum">
              <a:rPr lang="en-US" smtClean="0"/>
              <a:t>‹#›</a:t>
            </a:fld>
            <a:endParaRPr lang="en-US" dirty="0"/>
          </a:p>
        </p:txBody>
      </p:sp>
    </p:spTree>
    <p:extLst>
      <p:ext uri="{BB962C8B-B14F-4D97-AF65-F5344CB8AC3E}">
        <p14:creationId xmlns:p14="http://schemas.microsoft.com/office/powerpoint/2010/main" val="342508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nchor="ctr"/>
          <a:lstStyle>
            <a:lvl1pPr>
              <a:defRPr sz="3600" b="1">
                <a:solidFill>
                  <a:srgbClr val="CB333B"/>
                </a:solidFill>
                <a:latin typeface="Frutiger LT Std 45 Light" panose="020B0402020204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400" b="1">
                <a:solidFill>
                  <a:srgbClr val="4B4F54"/>
                </a:solidFill>
                <a:latin typeface="Frutiger LT Std 45 Light" panose="020B0402020204020204" pitchFamily="34" charset="0"/>
              </a:defRPr>
            </a:lvl1pPr>
            <a:lvl2pPr>
              <a:defRPr>
                <a:solidFill>
                  <a:srgbClr val="4B4F54"/>
                </a:solidFill>
                <a:latin typeface="Frutiger LT Std 45 Light" panose="020B0402020204020204" pitchFamily="34" charset="0"/>
              </a:defRPr>
            </a:lvl2pPr>
            <a:lvl3pPr>
              <a:defRPr>
                <a:solidFill>
                  <a:srgbClr val="4B4F54"/>
                </a:solidFill>
                <a:latin typeface="Frutiger LT Std 45 Light" panose="020B0402020204020204" pitchFamily="34" charset="0"/>
              </a:defRPr>
            </a:lvl3pPr>
            <a:lvl4pPr>
              <a:defRPr>
                <a:solidFill>
                  <a:srgbClr val="4B4F54"/>
                </a:solidFill>
                <a:latin typeface="Frutiger LT Std 45 Light" panose="020B0402020204020204" pitchFamily="34" charset="0"/>
              </a:defRPr>
            </a:lvl4pPr>
            <a:lvl5pPr>
              <a:defRPr>
                <a:solidFill>
                  <a:srgbClr val="4B4F54"/>
                </a:solidFill>
                <a:latin typeface="Frutiger LT Std 45 Light" panose="020B04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8AB158F-5599-4B60-87BC-0A8108C3B0D2}" type="slidenum">
              <a:rPr lang="en-US" smtClean="0"/>
              <a:t>‹#›</a:t>
            </a:fld>
            <a:endParaRPr lang="en-US" dirty="0"/>
          </a:p>
        </p:txBody>
      </p:sp>
      <p:sp>
        <p:nvSpPr>
          <p:cNvPr id="8" name="Content Placeholder 2"/>
          <p:cNvSpPr>
            <a:spLocks noGrp="1"/>
          </p:cNvSpPr>
          <p:nvPr>
            <p:ph sz="half" idx="13"/>
          </p:nvPr>
        </p:nvSpPr>
        <p:spPr>
          <a:xfrm>
            <a:off x="6172200" y="1825625"/>
            <a:ext cx="5181600" cy="4351338"/>
          </a:xfrm>
          <a:prstGeom prst="rect">
            <a:avLst/>
          </a:prstGeom>
        </p:spPr>
        <p:txBody>
          <a:bodyPr/>
          <a:lstStyle>
            <a:lvl1pPr>
              <a:defRPr sz="2400" b="1">
                <a:solidFill>
                  <a:srgbClr val="4B4F54"/>
                </a:solidFill>
                <a:latin typeface="Frutiger LT Std 45 Light" panose="020B0402020204020204" pitchFamily="34" charset="0"/>
              </a:defRPr>
            </a:lvl1pPr>
            <a:lvl2pPr>
              <a:defRPr>
                <a:solidFill>
                  <a:srgbClr val="4B4F54"/>
                </a:solidFill>
                <a:latin typeface="Frutiger LT Std 45 Light" panose="020B0402020204020204" pitchFamily="34" charset="0"/>
              </a:defRPr>
            </a:lvl2pPr>
            <a:lvl3pPr>
              <a:defRPr>
                <a:solidFill>
                  <a:srgbClr val="4B4F54"/>
                </a:solidFill>
                <a:latin typeface="Frutiger LT Std 45 Light" panose="020B0402020204020204" pitchFamily="34" charset="0"/>
              </a:defRPr>
            </a:lvl3pPr>
            <a:lvl4pPr>
              <a:defRPr>
                <a:solidFill>
                  <a:srgbClr val="4B4F54"/>
                </a:solidFill>
                <a:latin typeface="Frutiger LT Std 45 Light" panose="020B0402020204020204" pitchFamily="34" charset="0"/>
              </a:defRPr>
            </a:lvl4pPr>
            <a:lvl5pPr>
              <a:defRPr>
                <a:solidFill>
                  <a:srgbClr val="4B4F54"/>
                </a:solidFill>
                <a:latin typeface="Frutiger LT Std 45 Light" panose="020B04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331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nchor="ctr"/>
          <a:lstStyle>
            <a:lvl1pPr>
              <a:defRPr sz="3600" b="1">
                <a:solidFill>
                  <a:srgbClr val="CB333B"/>
                </a:solidFill>
                <a:latin typeface="Frutiger LT Std 45 Light" panose="020B04020202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4B4F54"/>
                </a:solidFill>
                <a:latin typeface="Frutiger LT Std 45 Light" panose="020B04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a:solidFill>
                  <a:srgbClr val="4B4F54"/>
                </a:solidFill>
                <a:latin typeface="Frutiger LT Std 45 Light" panose="020B0402020204020204" pitchFamily="34" charset="0"/>
              </a:defRPr>
            </a:lvl1pPr>
            <a:lvl2pPr>
              <a:defRPr>
                <a:solidFill>
                  <a:srgbClr val="4B4F54"/>
                </a:solidFill>
                <a:latin typeface="Frutiger LT Std 45 Light" panose="020B0402020204020204" pitchFamily="34" charset="0"/>
              </a:defRPr>
            </a:lvl2pPr>
            <a:lvl3pPr>
              <a:defRPr>
                <a:solidFill>
                  <a:srgbClr val="4B4F54"/>
                </a:solidFill>
                <a:latin typeface="Frutiger LT Std 45 Light" panose="020B0402020204020204" pitchFamily="34" charset="0"/>
              </a:defRPr>
            </a:lvl3pPr>
            <a:lvl4pPr>
              <a:defRPr>
                <a:solidFill>
                  <a:srgbClr val="4B4F54"/>
                </a:solidFill>
                <a:latin typeface="Frutiger LT Std 45 Light" panose="020B0402020204020204" pitchFamily="34" charset="0"/>
              </a:defRPr>
            </a:lvl4pPr>
            <a:lvl5pPr>
              <a:defRPr>
                <a:solidFill>
                  <a:srgbClr val="4B4F54"/>
                </a:solidFill>
                <a:latin typeface="Frutiger LT Std 45 Light" panose="020B04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4B4F54"/>
                </a:solidFill>
                <a:latin typeface="Frutiger LT Std 45 Light" panose="020B04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a:solidFill>
                  <a:srgbClr val="4B4F54"/>
                </a:solidFill>
                <a:latin typeface="Frutiger LT Std 45 Light" panose="020B0402020204020204" pitchFamily="34" charset="0"/>
              </a:defRPr>
            </a:lvl1pPr>
            <a:lvl2pPr>
              <a:defRPr>
                <a:solidFill>
                  <a:srgbClr val="4B4F54"/>
                </a:solidFill>
                <a:latin typeface="Frutiger LT Std 45 Light" panose="020B0402020204020204" pitchFamily="34" charset="0"/>
              </a:defRPr>
            </a:lvl2pPr>
            <a:lvl3pPr>
              <a:defRPr>
                <a:solidFill>
                  <a:srgbClr val="4B4F54"/>
                </a:solidFill>
                <a:latin typeface="Frutiger LT Std 45 Light" panose="020B0402020204020204" pitchFamily="34" charset="0"/>
              </a:defRPr>
            </a:lvl3pPr>
            <a:lvl4pPr>
              <a:defRPr>
                <a:solidFill>
                  <a:srgbClr val="4B4F54"/>
                </a:solidFill>
                <a:latin typeface="Frutiger LT Std 45 Light" panose="020B0402020204020204" pitchFamily="34" charset="0"/>
              </a:defRPr>
            </a:lvl4pPr>
            <a:lvl5pPr>
              <a:defRPr>
                <a:solidFill>
                  <a:srgbClr val="4B4F54"/>
                </a:solidFill>
                <a:latin typeface="Frutiger LT Std 45 Light" panose="020B04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8AB158F-5599-4B60-87BC-0A8108C3B0D2}" type="slidenum">
              <a:rPr lang="en-US" smtClean="0"/>
              <a:t>‹#›</a:t>
            </a:fld>
            <a:endParaRPr lang="en-US" dirty="0"/>
          </a:p>
        </p:txBody>
      </p:sp>
    </p:spTree>
    <p:extLst>
      <p:ext uri="{BB962C8B-B14F-4D97-AF65-F5344CB8AC3E}">
        <p14:creationId xmlns:p14="http://schemas.microsoft.com/office/powerpoint/2010/main" val="43714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nchor="ctr"/>
          <a:lstStyle>
            <a:lvl1pPr>
              <a:defRPr sz="3600" b="1">
                <a:solidFill>
                  <a:srgbClr val="CB333B"/>
                </a:solidFill>
                <a:latin typeface="Frutiger LT Std 45 Light" panose="020B0402020204020204" pitchFamily="34" charset="0"/>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8AB158F-5599-4B60-87BC-0A8108C3B0D2}" type="slidenum">
              <a:rPr lang="en-US" smtClean="0"/>
              <a:t>‹#›</a:t>
            </a:fld>
            <a:endParaRPr lang="en-US" dirty="0"/>
          </a:p>
        </p:txBody>
      </p:sp>
    </p:spTree>
    <p:extLst>
      <p:ext uri="{BB962C8B-B14F-4D97-AF65-F5344CB8AC3E}">
        <p14:creationId xmlns:p14="http://schemas.microsoft.com/office/powerpoint/2010/main" val="362148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55396" y="6161030"/>
            <a:ext cx="2743200" cy="365125"/>
          </a:xfrm>
          <a:prstGeom prst="rect">
            <a:avLst/>
          </a:prstGeom>
        </p:spPr>
        <p:txBody>
          <a:bodyPr vert="horz" lIns="91440" tIns="45720" rIns="91440" bIns="45720" rtlCol="0" anchor="ctr"/>
          <a:lstStyle>
            <a:lvl1pPr algn="l">
              <a:defRPr sz="1400">
                <a:solidFill>
                  <a:srgbClr val="4B4F54"/>
                </a:solidFill>
                <a:latin typeface="Frutiger LT Std 45 Light" panose="020B0402020204020204" pitchFamily="34" charset="0"/>
              </a:defRPr>
            </a:lvl1pPr>
          </a:lstStyle>
          <a:p>
            <a:fld id="{98AB158F-5599-4B60-87BC-0A8108C3B0D2}" type="slidenum">
              <a:rPr lang="en-US" smtClean="0"/>
              <a:pPr/>
              <a:t>‹#›</a:t>
            </a:fld>
            <a:endParaRPr lang="en-US" dirty="0"/>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820847" y="6120883"/>
            <a:ext cx="1699031" cy="441644"/>
          </a:xfrm>
          <a:prstGeom prst="rect">
            <a:avLst/>
          </a:prstGeom>
        </p:spPr>
      </p:pic>
      <p:cxnSp>
        <p:nvCxnSpPr>
          <p:cNvPr id="9" name="Straight Connector 8"/>
          <p:cNvCxnSpPr/>
          <p:nvPr userDrawn="1"/>
        </p:nvCxnSpPr>
        <p:spPr>
          <a:xfrm>
            <a:off x="443061" y="5943266"/>
            <a:ext cx="11155680" cy="0"/>
          </a:xfrm>
          <a:prstGeom prst="line">
            <a:avLst/>
          </a:prstGeom>
          <a:ln>
            <a:solidFill>
              <a:srgbClr val="4B4F5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290833"/>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50" r:id="rId3"/>
    <p:sldLayoutId id="2147483651" r:id="rId4"/>
    <p:sldLayoutId id="2147483652" r:id="rId5"/>
    <p:sldLayoutId id="2147483653" r:id="rId6"/>
    <p:sldLayoutId id="2147483654"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startribune.com/minneapolis-mayor-puts-money-behind-affordable-housing-plan/491766211/"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prelerford@mplsfoundation.org" TargetMode="External"/><Relationship Id="rId2" Type="http://schemas.openxmlformats.org/officeDocument/2006/relationships/hyperlink" Target="http://www.minneapolisfoundation.org/grants/other-funding/"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AB158F-5599-4B60-87BC-0A8108C3B0D2}" type="slidenum">
              <a:rPr lang="en-US" smtClean="0"/>
              <a:t>1</a:t>
            </a:fld>
            <a:endParaRPr lang="en-US" dirty="0"/>
          </a:p>
        </p:txBody>
      </p:sp>
      <p:sp>
        <p:nvSpPr>
          <p:cNvPr id="4" name="Title 3"/>
          <p:cNvSpPr>
            <a:spLocks noGrp="1"/>
          </p:cNvSpPr>
          <p:nvPr>
            <p:ph type="title"/>
          </p:nvPr>
        </p:nvSpPr>
        <p:spPr>
          <a:xfrm>
            <a:off x="205410" y="530087"/>
            <a:ext cx="11807686" cy="5377417"/>
          </a:xfrm>
        </p:spPr>
        <p:txBody>
          <a:bodyPr/>
          <a:lstStyle/>
          <a:p>
            <a:r>
              <a:rPr lang="en-US" dirty="0" err="1"/>
              <a:t>OneMPLS</a:t>
            </a:r>
            <a:r>
              <a:rPr lang="en-US" dirty="0"/>
              <a:t> Fund</a:t>
            </a:r>
            <a:br>
              <a:rPr lang="en-US" dirty="0"/>
            </a:br>
            <a:br>
              <a:rPr lang="en-US" dirty="0"/>
            </a:br>
            <a:r>
              <a:rPr lang="en-US" dirty="0"/>
              <a:t>April 2019 </a:t>
            </a:r>
            <a:br>
              <a:rPr lang="en-US" dirty="0"/>
            </a:br>
            <a:r>
              <a:rPr lang="en-US" dirty="0"/>
              <a:t>Request for Proposals</a:t>
            </a:r>
          </a:p>
        </p:txBody>
      </p:sp>
    </p:spTree>
    <p:extLst>
      <p:ext uri="{BB962C8B-B14F-4D97-AF65-F5344CB8AC3E}">
        <p14:creationId xmlns:p14="http://schemas.microsoft.com/office/powerpoint/2010/main" val="1531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AB158F-5599-4B60-87BC-0A8108C3B0D2}" type="slidenum">
              <a:rPr lang="en-US" smtClean="0"/>
              <a:t>10</a:t>
            </a:fld>
            <a:endParaRPr lang="en-US" dirty="0"/>
          </a:p>
        </p:txBody>
      </p:sp>
      <p:sp>
        <p:nvSpPr>
          <p:cNvPr id="4" name="Title 3"/>
          <p:cNvSpPr>
            <a:spLocks noGrp="1"/>
          </p:cNvSpPr>
          <p:nvPr>
            <p:ph type="title"/>
          </p:nvPr>
        </p:nvSpPr>
        <p:spPr>
          <a:xfrm>
            <a:off x="838199" y="864743"/>
            <a:ext cx="9352548" cy="5042761"/>
          </a:xfrm>
        </p:spPr>
        <p:txBody>
          <a:bodyPr/>
          <a:lstStyle/>
          <a:p>
            <a:br>
              <a:rPr lang="en-US" dirty="0"/>
            </a:br>
            <a:br>
              <a:rPr lang="en-US" dirty="0"/>
            </a:br>
            <a:r>
              <a:rPr lang="en-US" dirty="0"/>
              <a:t>Thank you!</a:t>
            </a:r>
            <a:r>
              <a:rPr lang="en-US" sz="1800" dirty="0"/>
              <a:t> </a:t>
            </a:r>
            <a:endParaRPr lang="en-US" sz="2400" dirty="0"/>
          </a:p>
        </p:txBody>
      </p:sp>
    </p:spTree>
    <p:extLst>
      <p:ext uri="{BB962C8B-B14F-4D97-AF65-F5344CB8AC3E}">
        <p14:creationId xmlns:p14="http://schemas.microsoft.com/office/powerpoint/2010/main" val="222746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55396" y="6161030"/>
            <a:ext cx="2743200" cy="365125"/>
          </a:xfrm>
        </p:spPr>
        <p:txBody>
          <a:bodyPr/>
          <a:lstStyle/>
          <a:p>
            <a:endParaRPr lang="en-US" dirty="0"/>
          </a:p>
        </p:txBody>
      </p:sp>
      <p:sp>
        <p:nvSpPr>
          <p:cNvPr id="3" name="Subtitle 2"/>
          <p:cNvSpPr>
            <a:spLocks noGrp="1"/>
          </p:cNvSpPr>
          <p:nvPr>
            <p:ph type="subTitle" idx="4294967295"/>
          </p:nvPr>
        </p:nvSpPr>
        <p:spPr>
          <a:xfrm>
            <a:off x="1645642" y="1610139"/>
            <a:ext cx="8773242" cy="4187687"/>
          </a:xfrm>
          <a:prstGeom prst="rect">
            <a:avLst/>
          </a:prstGeom>
        </p:spPr>
        <p:txBody>
          <a:bodyPr>
            <a:normAutofit/>
          </a:bodyPr>
          <a:lstStyle/>
          <a:p>
            <a:pPr marL="0" indent="0" algn="ctr">
              <a:buNone/>
            </a:pPr>
            <a:r>
              <a:rPr lang="en-US" sz="4200" b="1" i="1" dirty="0"/>
              <a:t>“You can’t understand most of the important things from a distance; You have to get close.” </a:t>
            </a:r>
          </a:p>
          <a:p>
            <a:pPr marL="0" indent="0" algn="ctr">
              <a:buNone/>
            </a:pPr>
            <a:endParaRPr lang="en-US" sz="4200" b="1" dirty="0"/>
          </a:p>
          <a:p>
            <a:pPr marL="0" indent="0" algn="ctr">
              <a:buNone/>
            </a:pPr>
            <a:r>
              <a:rPr lang="en-US" sz="2000" i="1" dirty="0">
                <a:solidFill>
                  <a:schemeClr val="bg1">
                    <a:lumMod val="50000"/>
                  </a:schemeClr>
                </a:solidFill>
              </a:rPr>
              <a:t>― Bryan Stevenson, Just Mercy: a story of justice and redemption</a:t>
            </a:r>
            <a:endParaRPr lang="en-US" sz="2000" dirty="0">
              <a:solidFill>
                <a:schemeClr val="bg1">
                  <a:lumMod val="50000"/>
                </a:schemeClr>
              </a:solidFill>
            </a:endParaRPr>
          </a:p>
          <a:p>
            <a:pPr marL="457200" indent="-457200" algn="l">
              <a:lnSpc>
                <a:spcPct val="110000"/>
              </a:lnSpc>
              <a:buFont typeface="Arial" panose="020B0604020202020204" pitchFamily="34" charset="0"/>
              <a:buChar char="•"/>
            </a:pPr>
            <a:endParaRPr lang="en-US" sz="2600" b="1" dirty="0">
              <a:solidFill>
                <a:srgbClr val="4B4F54"/>
              </a:solidFill>
              <a:latin typeface="Frutiger LT Std 45 Light" panose="020B0402020204020204" pitchFamily="34" charset="0"/>
            </a:endParaRPr>
          </a:p>
        </p:txBody>
      </p:sp>
    </p:spTree>
    <p:extLst>
      <p:ext uri="{BB962C8B-B14F-4D97-AF65-F5344CB8AC3E}">
        <p14:creationId xmlns:p14="http://schemas.microsoft.com/office/powerpoint/2010/main" val="329702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5" name="Picture 8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4105" y="802955"/>
            <a:ext cx="5281368" cy="1454051"/>
          </a:xfrm>
        </p:spPr>
        <p:txBody>
          <a:bodyPr>
            <a:normAutofit/>
          </a:bodyPr>
          <a:lstStyle/>
          <a:p>
            <a:r>
              <a:rPr lang="en-US" sz="4000" dirty="0" err="1">
                <a:solidFill>
                  <a:srgbClr val="C00000"/>
                </a:solidFill>
                <a:latin typeface="Frutiger LT Std 55 Roman" panose="020B0602020204020204" pitchFamily="34" charset="0"/>
              </a:rPr>
              <a:t>OneMPLS</a:t>
            </a:r>
            <a:r>
              <a:rPr lang="en-US" sz="4000" dirty="0">
                <a:solidFill>
                  <a:srgbClr val="C00000"/>
                </a:solidFill>
                <a:latin typeface="Frutiger LT Std 55 Roman" panose="020B0602020204020204" pitchFamily="34" charset="0"/>
              </a:rPr>
              <a:t> Fund</a:t>
            </a:r>
            <a:endParaRPr lang="en-US" sz="4000" b="1" dirty="0">
              <a:solidFill>
                <a:srgbClr val="C00000"/>
              </a:solidFill>
              <a:latin typeface="Frutiger LT Std 55 Roman" panose="020B0602020204020204" pitchFamily="34" charset="0"/>
            </a:endParaRPr>
          </a:p>
        </p:txBody>
      </p:sp>
      <p:sp>
        <p:nvSpPr>
          <p:cNvPr id="8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A close up of a piece of paper&#10;&#10;Description generated with high confidence">
            <a:extLst>
              <a:ext uri="{FF2B5EF4-FFF2-40B4-BE49-F238E27FC236}">
                <a16:creationId xmlns:a16="http://schemas.microsoft.com/office/drawing/2014/main" id="{F17F9649-3CD7-48F6-951B-CD71FD632A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349" y="2422942"/>
            <a:ext cx="3661831" cy="2032315"/>
          </a:xfrm>
          <a:prstGeom prst="rect">
            <a:avLst/>
          </a:prstGeom>
        </p:spPr>
      </p:pic>
      <p:sp>
        <p:nvSpPr>
          <p:cNvPr id="3" name="Content Placeholder 2"/>
          <p:cNvSpPr>
            <a:spLocks noGrp="1"/>
          </p:cNvSpPr>
          <p:nvPr>
            <p:ph idx="1"/>
          </p:nvPr>
        </p:nvSpPr>
        <p:spPr>
          <a:xfrm>
            <a:off x="5963479" y="1769165"/>
            <a:ext cx="5799172" cy="4850296"/>
          </a:xfrm>
        </p:spPr>
        <p:txBody>
          <a:bodyPr anchor="ctr">
            <a:normAutofit/>
          </a:bodyPr>
          <a:lstStyle/>
          <a:p>
            <a:pPr lvl="0"/>
            <a:endParaRPr lang="en-US" sz="2400" b="0" dirty="0">
              <a:solidFill>
                <a:srgbClr val="000000"/>
              </a:solidFill>
            </a:endParaRPr>
          </a:p>
          <a:p>
            <a:pPr lvl="0"/>
            <a:r>
              <a:rPr lang="en-US" sz="2200" b="0" dirty="0">
                <a:solidFill>
                  <a:srgbClr val="000000"/>
                </a:solidFill>
              </a:rPr>
              <a:t>The </a:t>
            </a:r>
            <a:r>
              <a:rPr lang="en-US" sz="2200" b="0" dirty="0" err="1">
                <a:solidFill>
                  <a:srgbClr val="000000"/>
                </a:solidFill>
              </a:rPr>
              <a:t>OneMPLS</a:t>
            </a:r>
            <a:r>
              <a:rPr lang="en-US" sz="2200" b="0" dirty="0">
                <a:solidFill>
                  <a:srgbClr val="000000"/>
                </a:solidFill>
              </a:rPr>
              <a:t> Fund was created in 2018 with an initial investment of $1 million from the Minneapolis Foundation to leverage collective resources from the foundation and our donor advisors to leverage advance social, economic and racial equity.   </a:t>
            </a:r>
          </a:p>
          <a:p>
            <a:pPr lvl="0"/>
            <a:r>
              <a:rPr lang="en-US" sz="2200" b="0" dirty="0">
                <a:solidFill>
                  <a:srgbClr val="000000"/>
                </a:solidFill>
              </a:rPr>
              <a:t>Housing stability will be the focus of the </a:t>
            </a:r>
            <a:r>
              <a:rPr lang="en-US" sz="2200" b="0" dirty="0" err="1">
                <a:solidFill>
                  <a:srgbClr val="000000"/>
                </a:solidFill>
              </a:rPr>
              <a:t>OneMPLS</a:t>
            </a:r>
            <a:r>
              <a:rPr lang="en-US" sz="2200" b="0" dirty="0">
                <a:solidFill>
                  <a:srgbClr val="000000"/>
                </a:solidFill>
              </a:rPr>
              <a:t> Fund’s first request for proposals (RFP) process in the spring of 2019. </a:t>
            </a:r>
          </a:p>
          <a:p>
            <a:pPr lvl="0"/>
            <a:r>
              <a:rPr lang="en-US" sz="2200" b="0" dirty="0">
                <a:solidFill>
                  <a:srgbClr val="000000"/>
                </a:solidFill>
              </a:rPr>
              <a:t>Grants will be awarded through a competitive process directed by Chanda Smith Baker, SVP of Community Impact. </a:t>
            </a:r>
          </a:p>
          <a:p>
            <a:pPr marL="0" indent="0">
              <a:buNone/>
            </a:pPr>
            <a:endParaRPr lang="en-US" sz="2000" b="0" dirty="0">
              <a:solidFill>
                <a:srgbClr val="000000"/>
              </a:solidFill>
              <a:latin typeface="Frutiger LT Std 55 Roman" panose="020B0602020204020204" pitchFamily="34" charset="0"/>
            </a:endParaRPr>
          </a:p>
        </p:txBody>
      </p:sp>
    </p:spTree>
    <p:extLst>
      <p:ext uri="{BB962C8B-B14F-4D97-AF65-F5344CB8AC3E}">
        <p14:creationId xmlns:p14="http://schemas.microsoft.com/office/powerpoint/2010/main" val="169973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3">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1790" y="712269"/>
            <a:ext cx="4313584" cy="5575888"/>
          </a:xfrm>
        </p:spPr>
        <p:txBody>
          <a:bodyPr>
            <a:normAutofit/>
          </a:bodyPr>
          <a:lstStyle/>
          <a:p>
            <a:r>
              <a:rPr lang="en-US" dirty="0">
                <a:solidFill>
                  <a:srgbClr val="FFFFFF"/>
                </a:solidFill>
                <a:latin typeface="Frutiger LT Std 55 Roman" panose="020B0602020204020204" pitchFamily="34" charset="0"/>
              </a:rPr>
              <a:t>2019 RFP Goal: </a:t>
            </a:r>
            <a:br>
              <a:rPr lang="en-US" dirty="0">
                <a:solidFill>
                  <a:srgbClr val="FFFFFF"/>
                </a:solidFill>
                <a:latin typeface="Frutiger LT Std 55 Roman" panose="020B0602020204020204" pitchFamily="34" charset="0"/>
              </a:rPr>
            </a:br>
            <a:br>
              <a:rPr lang="en-US" dirty="0">
                <a:solidFill>
                  <a:srgbClr val="FFFFFF"/>
                </a:solidFill>
                <a:latin typeface="Frutiger LT Std 55 Roman" panose="020B0602020204020204" pitchFamily="34" charset="0"/>
              </a:rPr>
            </a:br>
            <a:r>
              <a:rPr lang="en-US" sz="3200" dirty="0">
                <a:solidFill>
                  <a:srgbClr val="FFFFFF"/>
                </a:solidFill>
                <a:latin typeface="Frutiger LT Std 55 Roman" panose="020B0602020204020204" pitchFamily="34" charset="0"/>
              </a:rPr>
              <a:t>To support stable housing in order to build stronger families, youth and communities</a:t>
            </a:r>
            <a:endParaRPr lang="en-US" sz="3200" b="1" dirty="0">
              <a:solidFill>
                <a:srgbClr val="FFFFFF"/>
              </a:solidFill>
              <a:latin typeface="Frutiger LT Std 55 Roman" panose="020B0602020204020204" pitchFamily="34" charset="0"/>
            </a:endParaRPr>
          </a:p>
        </p:txBody>
      </p:sp>
      <p:sp>
        <p:nvSpPr>
          <p:cNvPr id="4" name="Rectangle 3">
            <a:extLst>
              <a:ext uri="{FF2B5EF4-FFF2-40B4-BE49-F238E27FC236}">
                <a16:creationId xmlns:a16="http://schemas.microsoft.com/office/drawing/2014/main" id="{8D496967-F7A3-498E-866C-DEE741A9062B}"/>
              </a:ext>
            </a:extLst>
          </p:cNvPr>
          <p:cNvSpPr/>
          <p:nvPr/>
        </p:nvSpPr>
        <p:spPr>
          <a:xfrm>
            <a:off x="4817164" y="456568"/>
            <a:ext cx="7006028" cy="784830"/>
          </a:xfrm>
          <a:prstGeom prst="rect">
            <a:avLst/>
          </a:prstGeom>
        </p:spPr>
        <p:txBody>
          <a:bodyPr wrap="square">
            <a:spAutoFit/>
          </a:bodyPr>
          <a:lstStyle/>
          <a:p>
            <a:pPr lvl="0"/>
            <a:r>
              <a:rPr lang="en-US" sz="4500" b="1" dirty="0">
                <a:solidFill>
                  <a:srgbClr val="C00000"/>
                </a:solidFill>
                <a:latin typeface="Frutiger LT Std 55 Roman" panose="020B0602020204020204" pitchFamily="34" charset="0"/>
              </a:rPr>
              <a:t>Why Housing?</a:t>
            </a:r>
            <a:endParaRPr lang="en-US" sz="2400" dirty="0"/>
          </a:p>
        </p:txBody>
      </p:sp>
      <p:sp>
        <p:nvSpPr>
          <p:cNvPr id="7" name="TextBox 6">
            <a:extLst>
              <a:ext uri="{FF2B5EF4-FFF2-40B4-BE49-F238E27FC236}">
                <a16:creationId xmlns:a16="http://schemas.microsoft.com/office/drawing/2014/main" id="{26F961C0-4485-4F6F-9883-A2A2006F2B69}"/>
              </a:ext>
            </a:extLst>
          </p:cNvPr>
          <p:cNvSpPr txBox="1"/>
          <p:nvPr/>
        </p:nvSpPr>
        <p:spPr>
          <a:xfrm>
            <a:off x="4746529" y="1154339"/>
            <a:ext cx="6836365" cy="8186857"/>
          </a:xfrm>
          <a:prstGeom prst="rect">
            <a:avLst/>
          </a:prstGeom>
          <a:noFill/>
        </p:spPr>
        <p:txBody>
          <a:bodyPr wrap="square" rtlCol="0">
            <a:spAutoFit/>
          </a:bodyPr>
          <a:lstStyle/>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000" dirty="0"/>
              <a:t>The U.S. Department of Housing and Urban Development (HUD) defines housing as affordable when occupants are paying no more than 30 percent of their income on rent. In Minneapolis, rents are increasing at a faster rate than the incomes of low to moderate income households.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Families and individuals with past or current challenges related to mental health, a criminal record or gaps in their work history face even greater challenges in tight housing markets such as Minneapolis.  </a:t>
            </a:r>
          </a:p>
          <a:p>
            <a:pPr marL="285750" indent="-285750">
              <a:buFont typeface="Arial" panose="020B0604020202020204" pitchFamily="34" charset="0"/>
              <a:buChar char="•"/>
            </a:pPr>
            <a:endParaRPr lang="en-US" sz="20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r>
              <a:rPr lang="en-US" sz="800" dirty="0"/>
              <a:t>Source: </a:t>
            </a:r>
            <a:r>
              <a:rPr lang="en-US" sz="800" dirty="0">
                <a:hlinkClick r:id="rId2"/>
              </a:rPr>
              <a:t>Star Tribune (August 2018)</a:t>
            </a:r>
            <a:endParaRPr lang="en-US" dirty="0"/>
          </a:p>
        </p:txBody>
      </p:sp>
    </p:spTree>
    <p:extLst>
      <p:ext uri="{BB962C8B-B14F-4D97-AF65-F5344CB8AC3E}">
        <p14:creationId xmlns:p14="http://schemas.microsoft.com/office/powerpoint/2010/main" val="3608099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0100" y="978102"/>
            <a:ext cx="10588434" cy="1062644"/>
          </a:xfrm>
        </p:spPr>
        <p:txBody>
          <a:bodyPr anchor="b">
            <a:normAutofit/>
          </a:bodyPr>
          <a:lstStyle/>
          <a:p>
            <a:r>
              <a:rPr lang="en-US" sz="4800" b="1" dirty="0">
                <a:latin typeface="Frutiger LT Std 55 Roman" panose="020B0602020204020204" pitchFamily="34" charset="0"/>
              </a:rPr>
              <a:t>Our Commitment and Focus</a:t>
            </a:r>
          </a:p>
        </p:txBody>
      </p:sp>
      <p:cxnSp>
        <p:nvCxnSpPr>
          <p:cNvPr id="141" name="Straight Connector 75">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piece of paper&#10;&#10;Description generated with very high confidence">
            <a:extLst>
              <a:ext uri="{FF2B5EF4-FFF2-40B4-BE49-F238E27FC236}">
                <a16:creationId xmlns:a16="http://schemas.microsoft.com/office/drawing/2014/main" id="{72AAB907-B705-4D16-936A-E5C2551864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023" y="2811104"/>
            <a:ext cx="3366480" cy="2211911"/>
          </a:xfrm>
          <a:prstGeom prst="rect">
            <a:avLst/>
          </a:prstGeom>
        </p:spPr>
      </p:pic>
      <p:sp>
        <p:nvSpPr>
          <p:cNvPr id="3" name="Content Placeholder 2"/>
          <p:cNvSpPr>
            <a:spLocks noGrp="1"/>
          </p:cNvSpPr>
          <p:nvPr>
            <p:ph idx="1"/>
          </p:nvPr>
        </p:nvSpPr>
        <p:spPr>
          <a:xfrm>
            <a:off x="4955354" y="2329964"/>
            <a:ext cx="6282169" cy="3798275"/>
          </a:xfrm>
        </p:spPr>
        <p:txBody>
          <a:bodyPr>
            <a:normAutofit/>
          </a:bodyPr>
          <a:lstStyle/>
          <a:p>
            <a:pPr lvl="0"/>
            <a:r>
              <a:rPr lang="en-US" sz="2400" b="0" dirty="0">
                <a:solidFill>
                  <a:schemeClr val="tx1">
                    <a:lumMod val="95000"/>
                    <a:lumOff val="5000"/>
                  </a:schemeClr>
                </a:solidFill>
              </a:rPr>
              <a:t>The </a:t>
            </a:r>
            <a:r>
              <a:rPr lang="en-US" sz="2400" b="0" dirty="0" err="1">
                <a:solidFill>
                  <a:schemeClr val="tx1">
                    <a:lumMod val="95000"/>
                    <a:lumOff val="5000"/>
                  </a:schemeClr>
                </a:solidFill>
              </a:rPr>
              <a:t>OneMPLS</a:t>
            </a:r>
            <a:r>
              <a:rPr lang="en-US" sz="2400" b="0" dirty="0">
                <a:solidFill>
                  <a:schemeClr val="tx1">
                    <a:lumMod val="95000"/>
                    <a:lumOff val="5000"/>
                  </a:schemeClr>
                </a:solidFill>
              </a:rPr>
              <a:t> Fund recognizes that community issues are not siloed but often intersect in ways that traditional systems don’t recognize. </a:t>
            </a:r>
          </a:p>
          <a:p>
            <a:pPr lvl="0"/>
            <a:r>
              <a:rPr lang="en-US" sz="2400" b="0" dirty="0">
                <a:solidFill>
                  <a:schemeClr val="tx1">
                    <a:lumMod val="95000"/>
                    <a:lumOff val="5000"/>
                  </a:schemeClr>
                </a:solidFill>
              </a:rPr>
              <a:t>Therefore the </a:t>
            </a:r>
            <a:r>
              <a:rPr lang="en-US" sz="2400" b="0" dirty="0" err="1">
                <a:solidFill>
                  <a:schemeClr val="tx1">
                    <a:lumMod val="95000"/>
                    <a:lumOff val="5000"/>
                  </a:schemeClr>
                </a:solidFill>
              </a:rPr>
              <a:t>OneMPLS</a:t>
            </a:r>
            <a:r>
              <a:rPr lang="en-US" sz="2400" b="0" dirty="0">
                <a:solidFill>
                  <a:schemeClr val="tx1">
                    <a:lumMod val="95000"/>
                    <a:lumOff val="5000"/>
                  </a:schemeClr>
                </a:solidFill>
              </a:rPr>
              <a:t> Fund seeks efforts that identify integrated approaches that bridge issue areas such as mental health and housing, criminal justice and housing, youth and housing and employment and housing. </a:t>
            </a:r>
          </a:p>
          <a:p>
            <a:pPr marL="0" lvl="0" indent="0">
              <a:buNone/>
            </a:pPr>
            <a:endParaRPr lang="en-US" sz="2400" dirty="0"/>
          </a:p>
          <a:p>
            <a:pPr marL="0" lvl="0" indent="0">
              <a:buNone/>
            </a:pPr>
            <a:endParaRPr lang="en-US" sz="1500" dirty="0">
              <a:latin typeface="Frutiger LT Std 45 Light" panose="020B0402020204020204" pitchFamily="34" charset="0"/>
            </a:endParaRPr>
          </a:p>
        </p:txBody>
      </p:sp>
    </p:spTree>
    <p:extLst>
      <p:ext uri="{BB962C8B-B14F-4D97-AF65-F5344CB8AC3E}">
        <p14:creationId xmlns:p14="http://schemas.microsoft.com/office/powerpoint/2010/main" val="205210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0100" y="978102"/>
            <a:ext cx="10588434" cy="1062644"/>
          </a:xfrm>
        </p:spPr>
        <p:txBody>
          <a:bodyPr anchor="b">
            <a:normAutofit/>
          </a:bodyPr>
          <a:lstStyle/>
          <a:p>
            <a:r>
              <a:rPr lang="en-US" sz="4800" b="1" dirty="0">
                <a:latin typeface="Frutiger LT Std 55 Roman" panose="020B0602020204020204" pitchFamily="34" charset="0"/>
              </a:rPr>
              <a:t>What We Will Fund </a:t>
            </a:r>
          </a:p>
        </p:txBody>
      </p:sp>
      <p:cxnSp>
        <p:nvCxnSpPr>
          <p:cNvPr id="141" name="Straight Connector 75">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piece of paper&#10;&#10;Description generated with very high confidence">
            <a:extLst>
              <a:ext uri="{FF2B5EF4-FFF2-40B4-BE49-F238E27FC236}">
                <a16:creationId xmlns:a16="http://schemas.microsoft.com/office/drawing/2014/main" id="{72AAB907-B705-4D16-936A-E5C2551864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477" y="2743991"/>
            <a:ext cx="3739777" cy="2457182"/>
          </a:xfrm>
          <a:prstGeom prst="rect">
            <a:avLst/>
          </a:prstGeom>
        </p:spPr>
      </p:pic>
      <p:sp>
        <p:nvSpPr>
          <p:cNvPr id="3" name="Content Placeholder 2"/>
          <p:cNvSpPr>
            <a:spLocks noGrp="1"/>
          </p:cNvSpPr>
          <p:nvPr>
            <p:ph idx="1"/>
          </p:nvPr>
        </p:nvSpPr>
        <p:spPr>
          <a:xfrm>
            <a:off x="4955354" y="2576148"/>
            <a:ext cx="6282169" cy="3798275"/>
          </a:xfrm>
        </p:spPr>
        <p:txBody>
          <a:bodyPr>
            <a:normAutofit fontScale="40000" lnSpcReduction="20000"/>
          </a:bodyPr>
          <a:lstStyle/>
          <a:p>
            <a:pPr lvl="0">
              <a:lnSpc>
                <a:spcPct val="120000"/>
              </a:lnSpc>
            </a:pPr>
            <a:r>
              <a:rPr lang="en-US" sz="4600" b="0" dirty="0">
                <a:solidFill>
                  <a:schemeClr val="tx1">
                    <a:lumMod val="95000"/>
                    <a:lumOff val="5000"/>
                  </a:schemeClr>
                </a:solidFill>
              </a:rPr>
              <a:t>Efforts that strengthen multi-generational approaches to improve family and community stability.</a:t>
            </a:r>
          </a:p>
          <a:p>
            <a:pPr lvl="0">
              <a:lnSpc>
                <a:spcPct val="120000"/>
              </a:lnSpc>
            </a:pPr>
            <a:r>
              <a:rPr lang="en-US" sz="4600" b="0" dirty="0">
                <a:solidFill>
                  <a:schemeClr val="tx1">
                    <a:lumMod val="95000"/>
                    <a:lumOff val="5000"/>
                  </a:schemeClr>
                </a:solidFill>
              </a:rPr>
              <a:t>Systems-change efforts that target the policies, practices and approaches that address inequities, thereby removing barriers and/or increasing access to housing opportunity.</a:t>
            </a:r>
          </a:p>
          <a:p>
            <a:pPr lvl="0">
              <a:lnSpc>
                <a:spcPct val="120000"/>
              </a:lnSpc>
            </a:pPr>
            <a:r>
              <a:rPr lang="en-US" sz="4600" b="0" dirty="0">
                <a:solidFill>
                  <a:schemeClr val="tx1">
                    <a:lumMod val="95000"/>
                    <a:lumOff val="5000"/>
                  </a:schemeClr>
                </a:solidFill>
              </a:rPr>
              <a:t>Innovative solutions that (a) address a pressing issue, (b) identify an upstream approach, and/or (c) present a catalytic solution that advances equitable outcomes.</a:t>
            </a:r>
          </a:p>
          <a:p>
            <a:pPr marL="457200" indent="-457200">
              <a:buAutoNum type="arabicParenR"/>
            </a:pPr>
            <a:endParaRPr lang="en-US" sz="1500" dirty="0">
              <a:solidFill>
                <a:schemeClr val="tx1">
                  <a:lumMod val="95000"/>
                  <a:lumOff val="5000"/>
                </a:schemeClr>
              </a:solidFill>
              <a:latin typeface="Frutiger LT Std 45 Light" panose="020B0402020204020204" pitchFamily="34" charset="0"/>
            </a:endParaRPr>
          </a:p>
        </p:txBody>
      </p:sp>
    </p:spTree>
    <p:extLst>
      <p:ext uri="{BB962C8B-B14F-4D97-AF65-F5344CB8AC3E}">
        <p14:creationId xmlns:p14="http://schemas.microsoft.com/office/powerpoint/2010/main" val="103377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960100" y="978102"/>
            <a:ext cx="10588434" cy="1062644"/>
          </a:xfrm>
        </p:spPr>
        <p:txBody>
          <a:bodyPr anchor="b">
            <a:normAutofit/>
          </a:bodyPr>
          <a:lstStyle/>
          <a:p>
            <a:r>
              <a:rPr lang="en-US" sz="4800" b="1" dirty="0">
                <a:latin typeface="Frutiger LT Std 55 Roman" panose="020B0602020204020204" pitchFamily="34" charset="0"/>
              </a:rPr>
              <a:t>Who is Eligible to Apply? </a:t>
            </a:r>
          </a:p>
        </p:txBody>
      </p:sp>
      <p:cxnSp>
        <p:nvCxnSpPr>
          <p:cNvPr id="3078" name="Straight Connector 72">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group of people in a room&#10;&#10;Description generated with high confidence">
            <a:extLst>
              <a:ext uri="{FF2B5EF4-FFF2-40B4-BE49-F238E27FC236}">
                <a16:creationId xmlns:a16="http://schemas.microsoft.com/office/drawing/2014/main" id="{6D5A7C88-6069-4E44-AFA5-0B3758509F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023" y="2811104"/>
            <a:ext cx="3366480" cy="1683240"/>
          </a:xfrm>
          <a:prstGeom prst="rect">
            <a:avLst/>
          </a:prstGeom>
        </p:spPr>
      </p:pic>
      <p:sp>
        <p:nvSpPr>
          <p:cNvPr id="8" name="Content Placeholder 7"/>
          <p:cNvSpPr>
            <a:spLocks noGrp="1"/>
          </p:cNvSpPr>
          <p:nvPr>
            <p:ph idx="1"/>
          </p:nvPr>
        </p:nvSpPr>
        <p:spPr>
          <a:xfrm>
            <a:off x="4905471" y="2040746"/>
            <a:ext cx="6546574" cy="4691265"/>
          </a:xfrm>
        </p:spPr>
        <p:txBody>
          <a:bodyPr>
            <a:normAutofit lnSpcReduction="10000"/>
          </a:bodyPr>
          <a:lstStyle/>
          <a:p>
            <a:pPr lvl="0"/>
            <a:endParaRPr lang="en-US" dirty="0">
              <a:solidFill>
                <a:schemeClr val="tx1">
                  <a:lumMod val="95000"/>
                  <a:lumOff val="5000"/>
                </a:schemeClr>
              </a:solidFill>
            </a:endParaRPr>
          </a:p>
          <a:p>
            <a:pPr lvl="0">
              <a:lnSpc>
                <a:spcPct val="110000"/>
              </a:lnSpc>
            </a:pPr>
            <a:r>
              <a:rPr lang="en-US" sz="1900" b="0" dirty="0">
                <a:solidFill>
                  <a:schemeClr val="tx1">
                    <a:lumMod val="95000"/>
                    <a:lumOff val="5000"/>
                  </a:schemeClr>
                </a:solidFill>
              </a:rPr>
              <a:t>High-performing non-profits and innovative initiatives that advance social, racial and economic equity</a:t>
            </a:r>
          </a:p>
          <a:p>
            <a:pPr lvl="0">
              <a:lnSpc>
                <a:spcPct val="110000"/>
              </a:lnSpc>
            </a:pPr>
            <a:r>
              <a:rPr lang="en-US" sz="1900" b="0" dirty="0">
                <a:solidFill>
                  <a:schemeClr val="tx1">
                    <a:lumMod val="95000"/>
                    <a:lumOff val="5000"/>
                  </a:schemeClr>
                </a:solidFill>
              </a:rPr>
              <a:t>Collaborative and/or cross-sector initiatives or tables with a clear action agenda</a:t>
            </a:r>
          </a:p>
          <a:p>
            <a:pPr lvl="0">
              <a:lnSpc>
                <a:spcPct val="110000"/>
              </a:lnSpc>
            </a:pPr>
            <a:r>
              <a:rPr lang="en-US" sz="1900" b="0" dirty="0">
                <a:solidFill>
                  <a:schemeClr val="tx1">
                    <a:lumMod val="95000"/>
                    <a:lumOff val="5000"/>
                  </a:schemeClr>
                </a:solidFill>
              </a:rPr>
              <a:t>Those with capacity to measure/evaluate their impact, and a willingness to communicate and disseminate results (sharing of best practices)</a:t>
            </a:r>
          </a:p>
          <a:p>
            <a:pPr lvl="0">
              <a:lnSpc>
                <a:spcPct val="110000"/>
              </a:lnSpc>
            </a:pPr>
            <a:r>
              <a:rPr lang="en-US" sz="1900" b="0" dirty="0">
                <a:solidFill>
                  <a:schemeClr val="tx1">
                    <a:lumMod val="95000"/>
                    <a:lumOff val="5000"/>
                  </a:schemeClr>
                </a:solidFill>
              </a:rPr>
              <a:t>Efforts focused in the Twin Cities Metro Area, preferably in the City of Minneapolis </a:t>
            </a:r>
          </a:p>
          <a:p>
            <a:endParaRPr lang="en-US" sz="3200" dirty="0">
              <a:solidFill>
                <a:schemeClr val="tx1">
                  <a:lumMod val="95000"/>
                  <a:lumOff val="5000"/>
                </a:schemeClr>
              </a:solidFill>
            </a:endParaRPr>
          </a:p>
          <a:p>
            <a:pPr marL="0" indent="0">
              <a:buNone/>
            </a:pPr>
            <a:r>
              <a:rPr lang="en-US" sz="3400" dirty="0">
                <a:solidFill>
                  <a:schemeClr val="tx1">
                    <a:lumMod val="95000"/>
                    <a:lumOff val="5000"/>
                  </a:schemeClr>
                </a:solidFill>
              </a:rPr>
              <a:t>   </a:t>
            </a:r>
          </a:p>
          <a:p>
            <a:endParaRPr lang="en-US" sz="800" dirty="0">
              <a:solidFill>
                <a:schemeClr val="tx1">
                  <a:lumMod val="95000"/>
                  <a:lumOff val="5000"/>
                </a:schemeClr>
              </a:solidFill>
              <a:latin typeface="Frutiger LT Std 45 Light" panose="020B0402020204020204" pitchFamily="34" charset="0"/>
            </a:endParaRPr>
          </a:p>
          <a:p>
            <a:endParaRPr lang="en-US" sz="800" dirty="0">
              <a:solidFill>
                <a:schemeClr val="tx1">
                  <a:lumMod val="95000"/>
                  <a:lumOff val="5000"/>
                </a:schemeClr>
              </a:solidFill>
              <a:latin typeface="Frutiger LT Std 45 Light" panose="020B0402020204020204" pitchFamily="34" charset="0"/>
            </a:endParaRPr>
          </a:p>
          <a:p>
            <a:endParaRPr lang="en-US" sz="800" dirty="0">
              <a:solidFill>
                <a:schemeClr val="tx1">
                  <a:lumMod val="95000"/>
                  <a:lumOff val="5000"/>
                </a:schemeClr>
              </a:solidFill>
              <a:latin typeface="Frutiger LT Std 45 Light" panose="020B0402020204020204" pitchFamily="34" charset="0"/>
            </a:endParaRPr>
          </a:p>
          <a:p>
            <a:endParaRPr lang="en-US" sz="800" dirty="0">
              <a:solidFill>
                <a:schemeClr val="tx1">
                  <a:lumMod val="95000"/>
                  <a:lumOff val="5000"/>
                </a:schemeClr>
              </a:solidFill>
              <a:latin typeface="Frutiger LT Std 45 Light" panose="020B0402020204020204" pitchFamily="34" charset="0"/>
            </a:endParaRPr>
          </a:p>
          <a:p>
            <a:endParaRPr lang="en-US" sz="800" dirty="0">
              <a:solidFill>
                <a:schemeClr val="tx1">
                  <a:lumMod val="95000"/>
                  <a:lumOff val="5000"/>
                </a:schemeClr>
              </a:solidFill>
              <a:latin typeface="Frutiger LT Std 45 Light" panose="020B0402020204020204" pitchFamily="34" charset="0"/>
            </a:endParaRPr>
          </a:p>
          <a:p>
            <a:endParaRPr lang="en-US" sz="800" dirty="0">
              <a:solidFill>
                <a:schemeClr val="tx1">
                  <a:lumMod val="95000"/>
                  <a:lumOff val="5000"/>
                </a:schemeClr>
              </a:solidFill>
              <a:latin typeface="Frutiger LT Std 45 Light" panose="020B0402020204020204" pitchFamily="34" charset="0"/>
            </a:endParaRPr>
          </a:p>
          <a:p>
            <a:pPr lvl="1"/>
            <a:endParaRPr lang="en-US" sz="800" dirty="0">
              <a:solidFill>
                <a:schemeClr val="tx1">
                  <a:lumMod val="95000"/>
                  <a:lumOff val="5000"/>
                </a:schemeClr>
              </a:solidFill>
              <a:latin typeface="Frutiger LT Std 45 Light" panose="020B0402020204020204" pitchFamily="34" charset="0"/>
            </a:endParaRPr>
          </a:p>
        </p:txBody>
      </p:sp>
      <p:sp>
        <p:nvSpPr>
          <p:cNvPr id="2" name="Slide Number Placeholder 1"/>
          <p:cNvSpPr>
            <a:spLocks noGrp="1"/>
          </p:cNvSpPr>
          <p:nvPr>
            <p:ph type="sldNum" sz="quarter" idx="12"/>
          </p:nvPr>
        </p:nvSpPr>
        <p:spPr>
          <a:xfrm>
            <a:off x="10330903" y="6217920"/>
            <a:ext cx="914400" cy="365125"/>
          </a:xfrm>
        </p:spPr>
        <p:txBody>
          <a:bodyPr>
            <a:normAutofit/>
          </a:bodyPr>
          <a:lstStyle/>
          <a:p>
            <a:pPr algn="r">
              <a:spcAft>
                <a:spcPts val="600"/>
              </a:spcAft>
            </a:pPr>
            <a:endParaRPr lang="en-US" sz="1200">
              <a:solidFill>
                <a:prstClr val="black">
                  <a:lumMod val="50000"/>
                  <a:lumOff val="50000"/>
                </a:prstClr>
              </a:solidFill>
            </a:endParaRPr>
          </a:p>
        </p:txBody>
      </p:sp>
    </p:spTree>
    <p:extLst>
      <p:ext uri="{BB962C8B-B14F-4D97-AF65-F5344CB8AC3E}">
        <p14:creationId xmlns:p14="http://schemas.microsoft.com/office/powerpoint/2010/main" val="337843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96" y="365125"/>
            <a:ext cx="10515600" cy="1325563"/>
          </a:xfrm>
        </p:spPr>
        <p:txBody>
          <a:bodyPr>
            <a:normAutofit/>
          </a:bodyPr>
          <a:lstStyle/>
          <a:p>
            <a:r>
              <a:rPr lang="en-US" sz="4500" dirty="0">
                <a:latin typeface="Frutiger LT Std 55 Roman" panose="020B0602020204020204" pitchFamily="34" charset="0"/>
              </a:rPr>
              <a:t>Process</a:t>
            </a:r>
            <a:endParaRPr lang="en-US" sz="4500" b="1" dirty="0">
              <a:solidFill>
                <a:srgbClr val="CB333B"/>
              </a:solidFill>
              <a:latin typeface="Frutiger LT Std 55 Roman" panose="020B0602020204020204" pitchFamily="34" charset="0"/>
            </a:endParaRPr>
          </a:p>
        </p:txBody>
      </p:sp>
      <p:sp>
        <p:nvSpPr>
          <p:cNvPr id="4" name="Slide Number Placeholder 3"/>
          <p:cNvSpPr>
            <a:spLocks noGrp="1"/>
          </p:cNvSpPr>
          <p:nvPr>
            <p:ph type="sldNum" sz="quarter" idx="12"/>
          </p:nvPr>
        </p:nvSpPr>
        <p:spPr/>
        <p:txBody>
          <a:bodyPr/>
          <a:lstStyle/>
          <a:p>
            <a:fld id="{98AB158F-5599-4B60-87BC-0A8108C3B0D2}" type="slidenum">
              <a:rPr lang="en-US" smtClean="0"/>
              <a:t>8</a:t>
            </a:fld>
            <a:endParaRPr lang="en-US" dirty="0"/>
          </a:p>
        </p:txBody>
      </p:sp>
      <p:sp>
        <p:nvSpPr>
          <p:cNvPr id="6" name="Rectangle 5">
            <a:extLst>
              <a:ext uri="{FF2B5EF4-FFF2-40B4-BE49-F238E27FC236}">
                <a16:creationId xmlns:a16="http://schemas.microsoft.com/office/drawing/2014/main" id="{181F3C89-4C9F-4294-BF28-832E958407B7}"/>
              </a:ext>
            </a:extLst>
          </p:cNvPr>
          <p:cNvSpPr/>
          <p:nvPr/>
        </p:nvSpPr>
        <p:spPr>
          <a:xfrm>
            <a:off x="777394" y="1329043"/>
            <a:ext cx="9068971" cy="4846263"/>
          </a:xfrm>
          <a:prstGeom prst="rect">
            <a:avLst/>
          </a:prstGeom>
        </p:spPr>
        <p:txBody>
          <a:bodyPr wrap="square">
            <a:spAutoFit/>
          </a:bodyPr>
          <a:lstStyle/>
          <a:p>
            <a:pPr marL="342900" indent="-342900">
              <a:lnSpc>
                <a:spcPct val="110000"/>
              </a:lnSpc>
              <a:buFont typeface="Arial" panose="020B0604020202020204" pitchFamily="34" charset="0"/>
              <a:buChar char="•"/>
            </a:pPr>
            <a:endParaRPr lang="en-US" sz="2200" dirty="0">
              <a:solidFill>
                <a:schemeClr val="tx1">
                  <a:lumMod val="95000"/>
                  <a:lumOff val="5000"/>
                </a:schemeClr>
              </a:solidFill>
            </a:endParaRPr>
          </a:p>
          <a:p>
            <a:pPr marL="342900" indent="-342900">
              <a:lnSpc>
                <a:spcPct val="110000"/>
              </a:lnSpc>
              <a:buFont typeface="Arial" panose="020B0604020202020204" pitchFamily="34" charset="0"/>
              <a:buChar char="•"/>
            </a:pPr>
            <a:r>
              <a:rPr lang="en-US" sz="2000" dirty="0">
                <a:solidFill>
                  <a:schemeClr val="tx1">
                    <a:lumMod val="95000"/>
                    <a:lumOff val="5000"/>
                  </a:schemeClr>
                </a:solidFill>
              </a:rPr>
              <a:t>The Minneapolis Foundation will accept online applications for </a:t>
            </a:r>
            <a:r>
              <a:rPr lang="en-US" sz="2000" dirty="0" err="1">
                <a:solidFill>
                  <a:schemeClr val="tx1">
                    <a:lumMod val="95000"/>
                    <a:lumOff val="5000"/>
                  </a:schemeClr>
                </a:solidFill>
              </a:rPr>
              <a:t>OneMpls</a:t>
            </a:r>
            <a:r>
              <a:rPr lang="en-US" sz="2000" dirty="0">
                <a:solidFill>
                  <a:schemeClr val="tx1">
                    <a:lumMod val="95000"/>
                    <a:lumOff val="5000"/>
                  </a:schemeClr>
                </a:solidFill>
              </a:rPr>
              <a:t> Fund through our website during April 2019. </a:t>
            </a:r>
          </a:p>
          <a:p>
            <a:pPr marL="342900" indent="-342900">
              <a:lnSpc>
                <a:spcPct val="110000"/>
              </a:lnSpc>
              <a:buFont typeface="Arial" panose="020B0604020202020204" pitchFamily="34" charset="0"/>
              <a:buChar char="•"/>
            </a:pPr>
            <a:endParaRPr lang="en-US" sz="2000" dirty="0">
              <a:solidFill>
                <a:schemeClr val="tx1">
                  <a:lumMod val="95000"/>
                  <a:lumOff val="5000"/>
                </a:schemeClr>
              </a:solidFill>
            </a:endParaRPr>
          </a:p>
          <a:p>
            <a:pPr marL="342900" indent="-342900">
              <a:lnSpc>
                <a:spcPct val="110000"/>
              </a:lnSpc>
              <a:buFont typeface="Arial" panose="020B0604020202020204" pitchFamily="34" charset="0"/>
              <a:buChar char="•"/>
            </a:pPr>
            <a:r>
              <a:rPr lang="en-US" sz="2000" dirty="0">
                <a:solidFill>
                  <a:schemeClr val="tx1">
                    <a:lumMod val="95000"/>
                    <a:lumOff val="5000"/>
                  </a:schemeClr>
                </a:solidFill>
              </a:rPr>
              <a:t>We will fund up to 10 applications. Grants will range from $50,000 to $100,000 for 12 months. </a:t>
            </a:r>
          </a:p>
          <a:p>
            <a:pPr marL="342900" indent="-342900">
              <a:lnSpc>
                <a:spcPct val="110000"/>
              </a:lnSpc>
              <a:buFont typeface="Arial" panose="020B0604020202020204" pitchFamily="34" charset="0"/>
              <a:buChar char="•"/>
            </a:pPr>
            <a:endParaRPr lang="en-US" sz="2000" dirty="0">
              <a:solidFill>
                <a:schemeClr val="tx1">
                  <a:lumMod val="95000"/>
                  <a:lumOff val="5000"/>
                </a:schemeClr>
              </a:solidFill>
            </a:endParaRPr>
          </a:p>
          <a:p>
            <a:pPr marL="342900" indent="-342900">
              <a:lnSpc>
                <a:spcPct val="110000"/>
              </a:lnSpc>
              <a:buFont typeface="Arial" panose="020B0604020202020204" pitchFamily="34" charset="0"/>
              <a:buChar char="•"/>
            </a:pPr>
            <a:r>
              <a:rPr lang="en-US" sz="2000" dirty="0">
                <a:solidFill>
                  <a:schemeClr val="tx1">
                    <a:lumMod val="95000"/>
                    <a:lumOff val="5000"/>
                  </a:schemeClr>
                </a:solidFill>
              </a:rPr>
              <a:t>Grants will be announced in July of 2019.  </a:t>
            </a:r>
          </a:p>
          <a:p>
            <a:pPr marL="342900" indent="-342900">
              <a:lnSpc>
                <a:spcPct val="110000"/>
              </a:lnSpc>
              <a:buFont typeface="Arial" panose="020B0604020202020204" pitchFamily="34" charset="0"/>
              <a:buChar char="•"/>
            </a:pPr>
            <a:endParaRPr lang="en-US" sz="2000" dirty="0">
              <a:solidFill>
                <a:schemeClr val="tx1">
                  <a:lumMod val="95000"/>
                  <a:lumOff val="5000"/>
                </a:schemeClr>
              </a:solidFill>
            </a:endParaRPr>
          </a:p>
          <a:p>
            <a:pPr marL="342900" indent="-342900">
              <a:lnSpc>
                <a:spcPct val="110000"/>
              </a:lnSpc>
              <a:buFont typeface="Arial" panose="020B0604020202020204" pitchFamily="34" charset="0"/>
              <a:buChar char="•"/>
            </a:pPr>
            <a:r>
              <a:rPr lang="en-US" sz="2000" dirty="0">
                <a:solidFill>
                  <a:schemeClr val="tx1">
                    <a:lumMod val="95000"/>
                    <a:lumOff val="5000"/>
                  </a:schemeClr>
                </a:solidFill>
              </a:rPr>
              <a:t>Preference will be given to existing efforts or plans as opposed to endeavors that are in the planning phase. </a:t>
            </a:r>
          </a:p>
          <a:p>
            <a:pPr>
              <a:lnSpc>
                <a:spcPct val="110000"/>
              </a:lnSpc>
            </a:pPr>
            <a:endParaRPr lang="en-US" sz="2000" dirty="0">
              <a:solidFill>
                <a:schemeClr val="tx1">
                  <a:lumMod val="95000"/>
                  <a:lumOff val="5000"/>
                </a:schemeClr>
              </a:solidFill>
            </a:endParaRPr>
          </a:p>
          <a:p>
            <a:pPr marL="342900" indent="-342900">
              <a:lnSpc>
                <a:spcPct val="110000"/>
              </a:lnSpc>
              <a:buFontTx/>
              <a:buAutoNum type="arabicParenR"/>
            </a:pPr>
            <a:endParaRPr lang="en-US" sz="2000" dirty="0">
              <a:solidFill>
                <a:schemeClr val="tx1">
                  <a:lumMod val="95000"/>
                  <a:lumOff val="5000"/>
                </a:schemeClr>
              </a:solidFill>
            </a:endParaRPr>
          </a:p>
          <a:p>
            <a:pPr marL="342900" indent="-342900">
              <a:lnSpc>
                <a:spcPct val="110000"/>
              </a:lnSpc>
              <a:buFontTx/>
              <a:buAutoNum type="arabicParenR"/>
            </a:pPr>
            <a:endParaRPr lang="en-US" sz="2000" dirty="0">
              <a:solidFill>
                <a:schemeClr val="tx1">
                  <a:lumMod val="95000"/>
                  <a:lumOff val="5000"/>
                </a:schemeClr>
              </a:solidFill>
            </a:endParaRPr>
          </a:p>
        </p:txBody>
      </p:sp>
    </p:spTree>
    <p:extLst>
      <p:ext uri="{BB962C8B-B14F-4D97-AF65-F5344CB8AC3E}">
        <p14:creationId xmlns:p14="http://schemas.microsoft.com/office/powerpoint/2010/main" val="350659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96" y="365125"/>
            <a:ext cx="10515600" cy="1325563"/>
          </a:xfrm>
        </p:spPr>
        <p:txBody>
          <a:bodyPr>
            <a:normAutofit/>
          </a:bodyPr>
          <a:lstStyle/>
          <a:p>
            <a:r>
              <a:rPr lang="en-US" sz="4500" dirty="0">
                <a:latin typeface="Frutiger LT Std 55 Roman" panose="020B0602020204020204" pitchFamily="34" charset="0"/>
              </a:rPr>
              <a:t>Next Steps</a:t>
            </a:r>
            <a:endParaRPr lang="en-US" sz="4500" b="1" dirty="0">
              <a:solidFill>
                <a:srgbClr val="CB333B"/>
              </a:solidFill>
              <a:latin typeface="Frutiger LT Std 55 Roman" panose="020B0602020204020204" pitchFamily="34" charset="0"/>
            </a:endParaRPr>
          </a:p>
        </p:txBody>
      </p:sp>
      <p:sp>
        <p:nvSpPr>
          <p:cNvPr id="4" name="Slide Number Placeholder 3"/>
          <p:cNvSpPr>
            <a:spLocks noGrp="1"/>
          </p:cNvSpPr>
          <p:nvPr>
            <p:ph type="sldNum" sz="quarter" idx="12"/>
          </p:nvPr>
        </p:nvSpPr>
        <p:spPr/>
        <p:txBody>
          <a:bodyPr/>
          <a:lstStyle/>
          <a:p>
            <a:fld id="{98AB158F-5599-4B60-87BC-0A8108C3B0D2}" type="slidenum">
              <a:rPr lang="en-US" smtClean="0"/>
              <a:t>9</a:t>
            </a:fld>
            <a:endParaRPr lang="en-US" dirty="0"/>
          </a:p>
        </p:txBody>
      </p:sp>
      <p:sp>
        <p:nvSpPr>
          <p:cNvPr id="5" name="Rectangle 4">
            <a:extLst>
              <a:ext uri="{FF2B5EF4-FFF2-40B4-BE49-F238E27FC236}">
                <a16:creationId xmlns:a16="http://schemas.microsoft.com/office/drawing/2014/main" id="{6F28CADE-453D-4C1E-8B9F-1DB9A7EB2215}"/>
              </a:ext>
            </a:extLst>
          </p:cNvPr>
          <p:cNvSpPr/>
          <p:nvPr/>
        </p:nvSpPr>
        <p:spPr>
          <a:xfrm>
            <a:off x="624252" y="1617785"/>
            <a:ext cx="9293469" cy="3785652"/>
          </a:xfrm>
          <a:prstGeom prst="rect">
            <a:avLst/>
          </a:prstGeom>
        </p:spPr>
        <p:txBody>
          <a:bodyPr wrap="square">
            <a:spAutoFit/>
          </a:bodyPr>
          <a:lstStyle/>
          <a:p>
            <a:pPr marL="285750" lvl="0" indent="-285750">
              <a:buFont typeface="Arial" panose="020B0604020202020204" pitchFamily="34" charset="0"/>
              <a:buChar char="•"/>
            </a:pPr>
            <a:r>
              <a:rPr lang="en-US" sz="2000" dirty="0"/>
              <a:t>Please visit </a:t>
            </a:r>
            <a:r>
              <a:rPr lang="en-US" sz="2000" dirty="0">
                <a:hlinkClick r:id="rId2"/>
              </a:rPr>
              <a:t>http://www.minneapolisfoundation.org/grants/other-funding/</a:t>
            </a:r>
            <a:r>
              <a:rPr lang="en-US" sz="2000" dirty="0"/>
              <a:t> to preview the application for the planning grants. </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Submissions are due Thursday, May 23 at 4:30 p.m. via our online system. Late submissions will not be accepted. </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Please contact Patrice </a:t>
            </a:r>
            <a:r>
              <a:rPr lang="en-US" sz="2000" dirty="0" err="1"/>
              <a:t>Relerford</a:t>
            </a:r>
            <a:r>
              <a:rPr lang="en-US" sz="2000" dirty="0"/>
              <a:t> at </a:t>
            </a:r>
            <a:r>
              <a:rPr lang="en-US" sz="2000" dirty="0">
                <a:hlinkClick r:id="rId3"/>
              </a:rPr>
              <a:t>prelerford@mplsfoundation.org</a:t>
            </a:r>
            <a:r>
              <a:rPr lang="en-US" sz="2000" dirty="0"/>
              <a:t> with questions about the process or to arrange a call to discuss your ideas.</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Please note that we’re not seeking to impose ideas on the community. Instead, we’re seeking your innovative approaches that align with the funding priorities for this opportunity. </a:t>
            </a:r>
          </a:p>
        </p:txBody>
      </p:sp>
    </p:spTree>
    <p:extLst>
      <p:ext uri="{BB962C8B-B14F-4D97-AF65-F5344CB8AC3E}">
        <p14:creationId xmlns:p14="http://schemas.microsoft.com/office/powerpoint/2010/main" val="112282122"/>
      </p:ext>
    </p:extLst>
  </p:cSld>
  <p:clrMapOvr>
    <a:masterClrMapping/>
  </p:clrMapOvr>
</p:sld>
</file>

<file path=ppt/theme/theme1.xml><?xml version="1.0" encoding="utf-8"?>
<a:theme xmlns:a="http://schemas.openxmlformats.org/drawingml/2006/main" name="Office Theme">
  <a:themeElements>
    <a:clrScheme name="TMF">
      <a:dk1>
        <a:sysClr val="windowText" lastClr="000000"/>
      </a:dk1>
      <a:lt1>
        <a:sysClr val="window" lastClr="FFFFFF"/>
      </a:lt1>
      <a:dk2>
        <a:srgbClr val="4B4F54"/>
      </a:dk2>
      <a:lt2>
        <a:srgbClr val="E7E6E6"/>
      </a:lt2>
      <a:accent1>
        <a:srgbClr val="D22630"/>
      </a:accent1>
      <a:accent2>
        <a:srgbClr val="A05EB5"/>
      </a:accent2>
      <a:accent3>
        <a:srgbClr val="00AFD7"/>
      </a:accent3>
      <a:accent4>
        <a:srgbClr val="FF6A13"/>
      </a:accent4>
      <a:accent5>
        <a:srgbClr val="A8AD00"/>
      </a:accent5>
      <a:accent6>
        <a:srgbClr val="1B2E5A"/>
      </a:accent6>
      <a:hlink>
        <a:srgbClr val="D22630"/>
      </a:hlink>
      <a:folHlink>
        <a:srgbClr val="4B4F54"/>
      </a:folHlink>
    </a:clrScheme>
    <a:fontScheme name="TMF">
      <a:majorFont>
        <a:latin typeface="Frutiger LT Std 55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od Insecurity in Twin Cities Schools - Geisler RFP Deck" id="{9B2AE76E-6D4A-445C-BBC2-B0949CFFD355}" vid="{08C640FB-4F7E-494D-AC4E-167FE42D44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9B6C0F5D4A444BBD8DD670D7F83BB3" ma:contentTypeVersion="0" ma:contentTypeDescription="Create a new document." ma:contentTypeScope="" ma:versionID="7cbf97a79011e510a8e24c77196055a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6584CA-D3C7-4794-AC8A-E52E4C2B721A}">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A4DE8C-C519-4C33-B84E-BEC6EADBD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B38A2E7-C3EE-4463-A2BB-502E75731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Food Insecurity in Twin Cities Schools - Geisler RFP Deck</Template>
  <TotalTime>1337</TotalTime>
  <Words>534</Words>
  <Application>Microsoft Office PowerPoint</Application>
  <PresentationFormat>Widescreen</PresentationFormat>
  <Paragraphs>83</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Frutiger LT Std 45 Light</vt:lpstr>
      <vt:lpstr>Frutiger LT Std 55 Roman</vt:lpstr>
      <vt:lpstr>Office Theme</vt:lpstr>
      <vt:lpstr>OneMPLS Fund  April 2019  Request for Proposals</vt:lpstr>
      <vt:lpstr>PowerPoint Presentation</vt:lpstr>
      <vt:lpstr>OneMPLS Fund</vt:lpstr>
      <vt:lpstr>2019 RFP Goal:   To support stable housing in order to build stronger families, youth and communities</vt:lpstr>
      <vt:lpstr>Our Commitment and Focus</vt:lpstr>
      <vt:lpstr>What We Will Fund </vt:lpstr>
      <vt:lpstr>Who is Eligible to Apply? </vt:lpstr>
      <vt:lpstr>Process</vt:lpstr>
      <vt:lpstr>Next Steps</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Writing and Hunger: Food Insecurity in Twin Cities Schools  Patrice Relerford and Robyn Schein  January 9, 2018</dc:title>
  <dc:creator>Relerford, Patrice</dc:creator>
  <cp:lastModifiedBy>Gillund, Sarah</cp:lastModifiedBy>
  <cp:revision>55</cp:revision>
  <cp:lastPrinted>2018-01-11T18:25:00Z</cp:lastPrinted>
  <dcterms:created xsi:type="dcterms:W3CDTF">2018-01-09T22:48:18Z</dcterms:created>
  <dcterms:modified xsi:type="dcterms:W3CDTF">2019-04-10T13:38:44Z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0x010100C39B6C0F5D4A444BBD8DD670D7F83BB3</vt:lpwstr>
  </property>
</Properties>
</file>